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8" r:id="rId2"/>
    <p:sldId id="287" r:id="rId3"/>
    <p:sldId id="288" r:id="rId4"/>
    <p:sldId id="329" r:id="rId5"/>
    <p:sldId id="298" r:id="rId6"/>
    <p:sldId id="346" r:id="rId7"/>
    <p:sldId id="289" r:id="rId8"/>
    <p:sldId id="302" r:id="rId9"/>
    <p:sldId id="320" r:id="rId10"/>
    <p:sldId id="300" r:id="rId11"/>
    <p:sldId id="343" r:id="rId12"/>
    <p:sldId id="321" r:id="rId13"/>
    <p:sldId id="299" r:id="rId14"/>
    <p:sldId id="292" r:id="rId15"/>
    <p:sldId id="348" r:id="rId16"/>
    <p:sldId id="295" r:id="rId17"/>
    <p:sldId id="294" r:id="rId18"/>
    <p:sldId id="296" r:id="rId19"/>
    <p:sldId id="297" r:id="rId20"/>
    <p:sldId id="293" r:id="rId21"/>
    <p:sldId id="304" r:id="rId22"/>
    <p:sldId id="303" r:id="rId23"/>
    <p:sldId id="322" r:id="rId24"/>
    <p:sldId id="305" r:id="rId25"/>
    <p:sldId id="281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23" r:id="rId38"/>
    <p:sldId id="324" r:id="rId39"/>
    <p:sldId id="325" r:id="rId40"/>
    <p:sldId id="326" r:id="rId41"/>
    <p:sldId id="327" r:id="rId42"/>
    <p:sldId id="328" r:id="rId43"/>
    <p:sldId id="318" r:id="rId44"/>
    <p:sldId id="317" r:id="rId45"/>
    <p:sldId id="319" r:id="rId46"/>
    <p:sldId id="332" r:id="rId47"/>
    <p:sldId id="333" r:id="rId48"/>
    <p:sldId id="335" r:id="rId49"/>
    <p:sldId id="349" r:id="rId50"/>
    <p:sldId id="351" r:id="rId51"/>
    <p:sldId id="336" r:id="rId52"/>
    <p:sldId id="350" r:id="rId53"/>
    <p:sldId id="352" r:id="rId54"/>
    <p:sldId id="353" r:id="rId55"/>
    <p:sldId id="337" r:id="rId56"/>
    <p:sldId id="354" r:id="rId57"/>
    <p:sldId id="344" r:id="rId58"/>
    <p:sldId id="345" r:id="rId59"/>
    <p:sldId id="340" r:id="rId6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1" autoAdjust="0"/>
    <p:restoredTop sz="94307" autoAdjust="0"/>
  </p:normalViewPr>
  <p:slideViewPr>
    <p:cSldViewPr snapToGrid="0">
      <p:cViewPr varScale="1">
        <p:scale>
          <a:sx n="69" d="100"/>
          <a:sy n="69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elian\Desktop\lifranum_carto\next_work_openrefine\wikipages_excel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elian\Desktop\lifranum_carto\next_work_openrefine\wikipages_excel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Taux de complétude</a:t>
            </a:r>
            <a:r>
              <a:rPr lang="fr-FR" baseline="0">
                <a:latin typeface="Calisto MT" panose="02040603050505030304" pitchFamily="18" charset="0"/>
              </a:rPr>
              <a:t> des répertoires d'autorités et de la base de données Wikipédia au sein du sous-corpus Haiti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Identifiants!$A$3:$A$6</c:f>
              <c:strCache>
                <c:ptCount val="4"/>
                <c:pt idx="0">
                  <c:v>nDBPEDIA</c:v>
                </c:pt>
                <c:pt idx="1">
                  <c:v>nVIAF</c:v>
                </c:pt>
                <c:pt idx="2">
                  <c:v>nBNF</c:v>
                </c:pt>
                <c:pt idx="3">
                  <c:v>NA</c:v>
                </c:pt>
              </c:strCache>
            </c:strRef>
          </c:cat>
          <c:val>
            <c:numRef>
              <c:f>Identifiants!$B$3:$B$6</c:f>
              <c:numCache>
                <c:formatCode>General</c:formatCode>
                <c:ptCount val="4"/>
                <c:pt idx="0">
                  <c:v>16</c:v>
                </c:pt>
                <c:pt idx="1">
                  <c:v>23</c:v>
                </c:pt>
                <c:pt idx="2">
                  <c:v>26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C-4913-9CCA-7789049E14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3259584"/>
        <c:axId val="1393260416"/>
      </c:barChart>
      <c:catAx>
        <c:axId val="139325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 baseline="0">
                    <a:latin typeface="Calisto MT" panose="02040603050505030304" pitchFamily="18" charset="0"/>
                  </a:rPr>
                  <a:t>Entités auteurs disposant d'un identifiant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60416"/>
        <c:crosses val="autoZero"/>
        <c:auto val="1"/>
        <c:lblAlgn val="ctr"/>
        <c:lblOffset val="100"/>
        <c:noMultiLvlLbl val="0"/>
      </c:catAx>
      <c:valAx>
        <c:axId val="139326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9325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>
                <a:latin typeface="Calisto MT" panose="02040603050505030304" pitchFamily="18" charset="0"/>
              </a:rPr>
              <a:t>Nombre</a:t>
            </a:r>
            <a:r>
              <a:rPr lang="fr-FR" baseline="0">
                <a:latin typeface="Calisto MT" panose="02040603050505030304" pitchFamily="18" charset="0"/>
              </a:rPr>
              <a:t> d'identifiants possédés par une entité auteur</a:t>
            </a:r>
            <a:endParaRPr lang="fr-FR">
              <a:latin typeface="Calisto MT" panose="0204060305050503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Identifiants!$A$9:$A$12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Identifiants!$C$9:$C$12</c:f>
              <c:numCache>
                <c:formatCode>0</c:formatCode>
                <c:ptCount val="4"/>
                <c:pt idx="0">
                  <c:v>15.909090909090908</c:v>
                </c:pt>
                <c:pt idx="1">
                  <c:v>6.8181818181818175</c:v>
                </c:pt>
                <c:pt idx="2">
                  <c:v>3.1818181818181817</c:v>
                </c:pt>
                <c:pt idx="3">
                  <c:v>74.090909090909093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9-41DC-89E0-E2BB809147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9888064"/>
        <c:axId val="1389890560"/>
      </c:barChart>
      <c:catAx>
        <c:axId val="1389888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Nombre d'identifiants possédés par une</a:t>
                </a:r>
                <a:r>
                  <a:rPr lang="fr-FR" baseline="0">
                    <a:latin typeface="Calisto MT" panose="02040603050505030304" pitchFamily="18" charset="0"/>
                  </a:rPr>
                  <a:t> entité auteur</a:t>
                </a:r>
                <a:endParaRPr lang="fr-FR">
                  <a:latin typeface="Calisto MT" panose="0204060305050503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90560"/>
        <c:crosses val="autoZero"/>
        <c:auto val="1"/>
        <c:lblAlgn val="ctr"/>
        <c:lblOffset val="100"/>
        <c:noMultiLvlLbl val="0"/>
      </c:catAx>
      <c:valAx>
        <c:axId val="138989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fr-FR">
                    <a:latin typeface="Calisto MT" panose="02040603050505030304" pitchFamily="18" charset="0"/>
                  </a:rPr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138988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r>
              <a:rPr lang="fr-FR"/>
              <a:t>Langue de traduction</a:t>
            </a:r>
            <a:r>
              <a:rPr lang="fr-FR" baseline="0"/>
              <a:t> des ouvrages des entités auteurs présents sur </a:t>
            </a:r>
            <a:r>
              <a:rPr lang="fr-FR" i="1" baseline="0"/>
              <a:t>île-en-île</a:t>
            </a:r>
            <a:endParaRPr lang="fr-FR" i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listo MT" panose="02040603050505030304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'Traductions(biblio)'!$A$3:$A$10</c:f>
              <c:strCache>
                <c:ptCount val="8"/>
                <c:pt idx="0">
                  <c:v>Anglais</c:v>
                </c:pt>
                <c:pt idx="1">
                  <c:v>Français</c:v>
                </c:pt>
                <c:pt idx="2">
                  <c:v>Espagnol</c:v>
                </c:pt>
                <c:pt idx="3">
                  <c:v>Allemand</c:v>
                </c:pt>
                <c:pt idx="4">
                  <c:v>Italien</c:v>
                </c:pt>
                <c:pt idx="5">
                  <c:v>Créole</c:v>
                </c:pt>
                <c:pt idx="6">
                  <c:v>Néerlandais</c:v>
                </c:pt>
                <c:pt idx="7">
                  <c:v>Autres</c:v>
                </c:pt>
              </c:strCache>
            </c:strRef>
          </c:cat>
          <c:val>
            <c:numRef>
              <c:f>'Traductions(biblio)'!$C$3:$C$10</c:f>
              <c:numCache>
                <c:formatCode>0</c:formatCode>
                <c:ptCount val="8"/>
                <c:pt idx="0">
                  <c:v>38.359788359788361</c:v>
                </c:pt>
                <c:pt idx="1">
                  <c:v>17.195767195767196</c:v>
                </c:pt>
                <c:pt idx="2">
                  <c:v>16.402116402116402</c:v>
                </c:pt>
                <c:pt idx="3">
                  <c:v>9.7883597883597879</c:v>
                </c:pt>
                <c:pt idx="4">
                  <c:v>7.4074074074074066</c:v>
                </c:pt>
                <c:pt idx="5">
                  <c:v>3.7037037037037033</c:v>
                </c:pt>
                <c:pt idx="6">
                  <c:v>2.3809523809523809</c:v>
                </c:pt>
                <c:pt idx="7">
                  <c:v>4.7619047619047619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0A-4463-8E99-A9AB55FE35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11943760"/>
        <c:axId val="811938768"/>
      </c:barChart>
      <c:catAx>
        <c:axId val="811943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Langues de traduction des ouvrages des entités auteurs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38768"/>
        <c:crosses val="autoZero"/>
        <c:auto val="1"/>
        <c:lblAlgn val="ctr"/>
        <c:lblOffset val="100"/>
        <c:noMultiLvlLbl val="0"/>
      </c:catAx>
      <c:valAx>
        <c:axId val="81193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sto MT" panose="02040603050505030304" pitchFamily="18" charset="0"/>
                    <a:ea typeface="+mn-ea"/>
                    <a:cs typeface="+mn-cs"/>
                  </a:defRPr>
                </a:pPr>
                <a:r>
                  <a:rPr lang="en-US"/>
                  <a:t>En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sto MT" panose="02040603050505030304" pitchFamily="18" charset="0"/>
                  <a:ea typeface="+mn-ea"/>
                  <a:cs typeface="+mn-cs"/>
                </a:defRPr>
              </a:pPr>
              <a:endParaRPr lang="fr-F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sto MT" panose="02040603050505030304" pitchFamily="18" charset="0"/>
                <a:ea typeface="+mn-ea"/>
                <a:cs typeface="+mn-cs"/>
              </a:defRPr>
            </a:pPr>
            <a:endParaRPr lang="fr-FR"/>
          </a:p>
        </c:txPr>
        <c:crossAx val="81194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sto MT" panose="02040603050505030304" pitchFamily="18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Nombre d'articles par langue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wikipages_excel!$R$4:$T$4</c:f>
              <c:strCache>
                <c:ptCount val="3"/>
                <c:pt idx="0">
                  <c:v>EN</c:v>
                </c:pt>
                <c:pt idx="1">
                  <c:v>FR</c:v>
                </c:pt>
                <c:pt idx="2">
                  <c:v>HT</c:v>
                </c:pt>
              </c:strCache>
            </c:strRef>
          </c:cat>
          <c:val>
            <c:numRef>
              <c:f>wikipages_excel!$R$5:$T$5</c:f>
              <c:numCache>
                <c:formatCode>General</c:formatCode>
                <c:ptCount val="3"/>
                <c:pt idx="0">
                  <c:v>83</c:v>
                </c:pt>
                <c:pt idx="1">
                  <c:v>97</c:v>
                </c:pt>
                <c:pt idx="2">
                  <c:v>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5E-4F4F-A373-3D5EDC870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3889440"/>
        <c:axId val="777960704"/>
      </c:barChart>
      <c:catAx>
        <c:axId val="78388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77960704"/>
        <c:crosses val="autoZero"/>
        <c:auto val="1"/>
        <c:lblAlgn val="ctr"/>
        <c:lblOffset val="100"/>
        <c:noMultiLvlLbl val="0"/>
      </c:catAx>
      <c:valAx>
        <c:axId val="77796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8388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wikipages_excel!$O$4</c:f>
              <c:strCache>
                <c:ptCount val="1"/>
                <c:pt idx="0">
                  <c:v>Taille moyenne des articles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wikipages_excel!$N$5:$N$7</c:f>
              <c:strCache>
                <c:ptCount val="3"/>
                <c:pt idx="0">
                  <c:v>HT</c:v>
                </c:pt>
                <c:pt idx="1">
                  <c:v>EN</c:v>
                </c:pt>
                <c:pt idx="2">
                  <c:v>FR</c:v>
                </c:pt>
              </c:strCache>
            </c:strRef>
          </c:cat>
          <c:val>
            <c:numRef>
              <c:f>wikipages_excel!$O$5:$O$7</c:f>
              <c:numCache>
                <c:formatCode>General</c:formatCode>
                <c:ptCount val="3"/>
                <c:pt idx="0">
                  <c:v>2614.7800000000002</c:v>
                </c:pt>
                <c:pt idx="1">
                  <c:v>4944.43</c:v>
                </c:pt>
                <c:pt idx="2">
                  <c:v>8203.9699999999993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C-4841-8975-A56239920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6922736"/>
        <c:axId val="783937072"/>
      </c:barChart>
      <c:catAx>
        <c:axId val="78692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83937072"/>
        <c:crosses val="autoZero"/>
        <c:auto val="1"/>
        <c:lblAlgn val="ctr"/>
        <c:lblOffset val="100"/>
        <c:noMultiLvlLbl val="0"/>
      </c:catAx>
      <c:valAx>
        <c:axId val="78393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86922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BD9FAF-B4BC-4C83-9C4E-9B636D529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DF026-AF9D-49A0-9CFC-9272EB3F3D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59C99-3AF8-42C6-A601-EA9B00F53255}" type="datetime1">
              <a:rPr lang="fr-FR" smtClean="0"/>
              <a:t>27/01/2021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8015D-3887-4589-BBD5-10B87DE969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C6D1-A067-4982-9281-5708432E3A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FC3E2-7F6A-4ADB-A715-7E06FADF09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6053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Cartographie de web francophone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1036-6C2C-443F-AB6D-A06CA78816E4}" type="datetime1">
              <a:rPr lang="fr-FR" smtClean="0"/>
              <a:t>27/01/2021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3F835-2E81-4475-8D4A-8295739E04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741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699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1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9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18/11/2019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3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.jpe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jpe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query.wikida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://refine.codefork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francoisguite.com/2007/12/la-translitteratie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ana.chambat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elian.ringwald@univ-lyon2.f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2D1700-97BE-4DF2-BB14-DD80BA95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99D5BFC-6EE6-49A7-B8EC-3AE003E5C276}"/>
              </a:ext>
            </a:extLst>
          </p:cNvPr>
          <p:cNvSpPr/>
          <p:nvPr/>
        </p:nvSpPr>
        <p:spPr>
          <a:xfrm>
            <a:off x="3425922" y="2277929"/>
            <a:ext cx="8459235" cy="2076933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54092" y="3068260"/>
            <a:ext cx="8629735" cy="1073683"/>
          </a:xfrm>
        </p:spPr>
        <p:txBody>
          <a:bodyPr>
            <a:noAutofit/>
          </a:bodyPr>
          <a:lstStyle/>
          <a:p>
            <a:pPr algn="r"/>
            <a:r>
              <a:rPr lang="fr-FR" sz="3600" b="1" dirty="0">
                <a:latin typeface="Corbel" panose="020B0503020204020204" pitchFamily="34" charset="0"/>
              </a:rPr>
              <a:t>Faire émerger le réseau littéraire francophone haïtien à l’ère du numérique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D8D6-EBE7-486D-B2F4-38583B76E02A}"/>
              </a:ext>
            </a:extLst>
          </p:cNvPr>
          <p:cNvSpPr/>
          <p:nvPr/>
        </p:nvSpPr>
        <p:spPr>
          <a:xfrm>
            <a:off x="4812852" y="5100415"/>
            <a:ext cx="932342" cy="148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07" y="5814303"/>
            <a:ext cx="940797" cy="7241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97" y="5202634"/>
            <a:ext cx="903199" cy="56594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1E61A5-1491-4FD2-B90F-D2B9038235C6}"/>
              </a:ext>
            </a:extLst>
          </p:cNvPr>
          <p:cNvSpPr/>
          <p:nvPr/>
        </p:nvSpPr>
        <p:spPr>
          <a:xfrm>
            <a:off x="1620252" y="802105"/>
            <a:ext cx="8853392" cy="84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FFFF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B42879-9E01-480E-BFCE-675F32962CE9}"/>
              </a:ext>
            </a:extLst>
          </p:cNvPr>
          <p:cNvSpPr/>
          <p:nvPr/>
        </p:nvSpPr>
        <p:spPr>
          <a:xfrm>
            <a:off x="5724506" y="5100415"/>
            <a:ext cx="5959321" cy="1512373"/>
          </a:xfrm>
          <a:prstGeom prst="rect">
            <a:avLst/>
          </a:prstGeom>
          <a:solidFill>
            <a:srgbClr val="C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872698" y="5447745"/>
            <a:ext cx="6672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Anaïs </a:t>
            </a:r>
            <a:r>
              <a:rPr kumimoji="0" lang="fr-FR" sz="2400" b="0" i="0" u="none" strike="noStrike" kern="1200" cap="small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 pitchFamily="34" charset="0"/>
              </a:rPr>
              <a:t>Chambat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ENS de Lyon</a:t>
            </a:r>
            <a:endParaRPr kumimoji="0" lang="fr-FR" sz="2400" b="0" i="0" u="none" strike="noStrike" kern="1200" cap="small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Célian </a:t>
            </a:r>
            <a:r>
              <a:rPr lang="fr-FR" sz="2400" cap="small" dirty="0" err="1">
                <a:solidFill>
                  <a:schemeClr val="bg1"/>
                </a:solidFill>
                <a:latin typeface="Corbel" panose="020B0503020204020204" pitchFamily="34" charset="0"/>
              </a:rPr>
              <a:t>Ringwald</a:t>
            </a:r>
            <a:r>
              <a:rPr lang="fr-FR" sz="2400" cap="small" dirty="0">
                <a:solidFill>
                  <a:schemeClr val="bg1"/>
                </a:solidFill>
                <a:latin typeface="Corbel" panose="020B0503020204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latin typeface="Corbel" panose="020B0503020204020204" pitchFamily="34" charset="0"/>
              </a:rPr>
              <a:t>Université Lumière Lyon 2</a:t>
            </a:r>
            <a:endParaRPr kumimoji="0" lang="fr-FR" b="0" i="0" u="none" strike="noStrike" kern="1200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6F5BD4-078C-4553-A61E-390848B08F08}"/>
              </a:ext>
            </a:extLst>
          </p:cNvPr>
          <p:cNvSpPr/>
          <p:nvPr/>
        </p:nvSpPr>
        <p:spPr>
          <a:xfrm>
            <a:off x="1620252" y="802105"/>
            <a:ext cx="8951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latin typeface="+mj-lt"/>
              </a:rPr>
              <a:t>Fabriques des littératures des Suds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FB0EE3-3A71-4283-B0DF-33ADF1CCF664}"/>
              </a:ext>
            </a:extLst>
          </p:cNvPr>
          <p:cNvSpPr/>
          <p:nvPr/>
        </p:nvSpPr>
        <p:spPr>
          <a:xfrm>
            <a:off x="3284565" y="5132595"/>
            <a:ext cx="1528287" cy="1483754"/>
          </a:xfrm>
          <a:prstGeom prst="rect">
            <a:avLst/>
          </a:prstGeom>
          <a:solidFill>
            <a:srgbClr val="44546A">
              <a:alpha val="52157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rbel" panose="020B0503020204020204" pitchFamily="34" charset="0"/>
              </a:rPr>
              <a:t>Master 2 Humanités </a:t>
            </a:r>
          </a:p>
          <a:p>
            <a:pPr algn="ctr"/>
            <a:r>
              <a:rPr lang="fr-FR" dirty="0">
                <a:latin typeface="Corbel" panose="020B0503020204020204" pitchFamily="34" charset="0"/>
              </a:rPr>
              <a:t>Numériques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DB85F7-2583-436B-8E41-1DBBD6D87EE3}"/>
              </a:ext>
            </a:extLst>
          </p:cNvPr>
          <p:cNvSpPr txBox="1"/>
          <p:nvPr/>
        </p:nvSpPr>
        <p:spPr>
          <a:xfrm>
            <a:off x="6629401" y="2251488"/>
            <a:ext cx="5210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Séance du 05 février 2021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2BBBEC-E9F1-49F5-BE51-61EF52A5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3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760" y="184567"/>
            <a:ext cx="10515600" cy="794935"/>
          </a:xfrm>
        </p:spPr>
        <p:txBody>
          <a:bodyPr/>
          <a:lstStyle/>
          <a:p>
            <a:r>
              <a:rPr lang="fr-FR" dirty="0"/>
              <a:t>Sources d’enrichissement « auteurs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062532-181F-4A5D-AF68-8F763DF98FAE}"/>
              </a:ext>
            </a:extLst>
          </p:cNvPr>
          <p:cNvSpPr txBox="1"/>
          <p:nvPr/>
        </p:nvSpPr>
        <p:spPr>
          <a:xfrm>
            <a:off x="353881" y="1161711"/>
            <a:ext cx="35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Scrapping</a:t>
            </a:r>
            <a:r>
              <a:rPr lang="fr-FR" dirty="0"/>
              <a:t> de sites de « référence »:</a:t>
            </a:r>
          </a:p>
          <a:p>
            <a:pPr algn="ctr"/>
            <a:r>
              <a:rPr lang="fr-FR" dirty="0"/>
              <a:t>Ile-en-ile.org, SPLA.pro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6ACDA-7716-417A-853A-4BD7D9B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59" y="2370492"/>
            <a:ext cx="2408903" cy="1204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D6550C-0951-45C3-8747-786AEB877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284" y="2647604"/>
            <a:ext cx="2408903" cy="13692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2F8DD0-357F-4FC4-AA12-DA8296A4B1CC}"/>
              </a:ext>
            </a:extLst>
          </p:cNvPr>
          <p:cNvSpPr txBox="1"/>
          <p:nvPr/>
        </p:nvSpPr>
        <p:spPr>
          <a:xfrm>
            <a:off x="4216327" y="1280717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social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2E8FED-C6E3-4D10-9D69-BF6E88C4A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50" y="2447295"/>
            <a:ext cx="1413218" cy="7949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F403139-EFBE-4461-AB32-B972337F05CD}"/>
              </a:ext>
            </a:extLst>
          </p:cNvPr>
          <p:cNvSpPr/>
          <p:nvPr/>
        </p:nvSpPr>
        <p:spPr>
          <a:xfrm>
            <a:off x="581583" y="195455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3E4D911-CC8D-411C-93F6-D9B926FD6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71" y="2996393"/>
            <a:ext cx="574419" cy="5744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15651A-565F-4EDA-BAF8-95F313E076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74" y="2833914"/>
            <a:ext cx="727587" cy="727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565D47-C7B5-4A40-8A07-76111D41C0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470" b="34456"/>
          <a:stretch/>
        </p:blipFill>
        <p:spPr>
          <a:xfrm>
            <a:off x="7443358" y="3021476"/>
            <a:ext cx="814775" cy="31791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8BF2EEF-15B6-4528-BF43-570623387B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0289" b="79795"/>
          <a:stretch/>
        </p:blipFill>
        <p:spPr>
          <a:xfrm>
            <a:off x="8509814" y="2253679"/>
            <a:ext cx="1739844" cy="79493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BC9B19-FCD2-4C99-8C47-50C7C0C905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9202" y="3069850"/>
            <a:ext cx="1242795" cy="76552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F69C47F-FDFB-4384-8FCC-EE973122FC57}"/>
              </a:ext>
            </a:extLst>
          </p:cNvPr>
          <p:cNvSpPr/>
          <p:nvPr/>
        </p:nvSpPr>
        <p:spPr>
          <a:xfrm>
            <a:off x="4048432" y="1925794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A6540DF-315C-41E8-8838-AA28521645BC}"/>
              </a:ext>
            </a:extLst>
          </p:cNvPr>
          <p:cNvSpPr/>
          <p:nvPr/>
        </p:nvSpPr>
        <p:spPr>
          <a:xfrm>
            <a:off x="7466260" y="1934747"/>
            <a:ext cx="3155079" cy="236999"/>
          </a:xfrm>
          <a:prstGeom prst="rect">
            <a:avLst/>
          </a:prstGeom>
          <a:solidFill>
            <a:srgbClr val="44546A">
              <a:alpha val="7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D10B86-50C5-48DB-9E91-300AFF63C27A}"/>
              </a:ext>
            </a:extLst>
          </p:cNvPr>
          <p:cNvSpPr/>
          <p:nvPr/>
        </p:nvSpPr>
        <p:spPr>
          <a:xfrm>
            <a:off x="526015" y="4082235"/>
            <a:ext cx="10095323" cy="167435"/>
          </a:xfrm>
          <a:prstGeom prst="rect">
            <a:avLst/>
          </a:prstGeom>
          <a:solidFill>
            <a:srgbClr val="C00000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781F4A-F401-4FB3-A5FC-BE24584A9177}"/>
              </a:ext>
            </a:extLst>
          </p:cNvPr>
          <p:cNvSpPr txBox="1"/>
          <p:nvPr/>
        </p:nvSpPr>
        <p:spPr>
          <a:xfrm>
            <a:off x="5985656" y="33464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…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96B881-6D9D-4EF2-A997-6D84F341095F}"/>
              </a:ext>
            </a:extLst>
          </p:cNvPr>
          <p:cNvSpPr txBox="1"/>
          <p:nvPr/>
        </p:nvSpPr>
        <p:spPr>
          <a:xfrm>
            <a:off x="7408021" y="12544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Données du web sémantique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6D516A39-72ED-4EA8-9410-E83FA39EDE9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8399" y="4898688"/>
            <a:ext cx="932269" cy="932269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075718C-0E95-4985-BA3B-13E6F5FC1C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4069" y="4930195"/>
            <a:ext cx="796907" cy="796907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E0D011D8-9F33-43C8-9C0C-FDA5A75854D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32" y="4930196"/>
            <a:ext cx="794936" cy="794936"/>
          </a:xfrm>
          <a:prstGeom prst="rect">
            <a:avLst/>
          </a:prstGeom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FBCB660B-633E-4A4C-9CA7-47B0E0B6F803}"/>
              </a:ext>
            </a:extLst>
          </p:cNvPr>
          <p:cNvSpPr txBox="1">
            <a:spLocks/>
          </p:cNvSpPr>
          <p:nvPr/>
        </p:nvSpPr>
        <p:spPr>
          <a:xfrm>
            <a:off x="727856" y="4115352"/>
            <a:ext cx="10515600" cy="794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dirty="0"/>
              <a:t>Un changement de point de vue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FF0FB8A-9A52-4E53-A8C7-5A80A56DA3CD}"/>
              </a:ext>
            </a:extLst>
          </p:cNvPr>
          <p:cNvSpPr/>
          <p:nvPr/>
        </p:nvSpPr>
        <p:spPr>
          <a:xfrm>
            <a:off x="2234286" y="4709830"/>
            <a:ext cx="1282758" cy="12356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A17024D6-2896-4803-973F-A85AC3B970D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03049" y="4980867"/>
            <a:ext cx="796907" cy="79690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78FE66C-BE3A-4D22-82F1-A905130A9182}"/>
              </a:ext>
            </a:extLst>
          </p:cNvPr>
          <p:cNvSpPr/>
          <p:nvPr/>
        </p:nvSpPr>
        <p:spPr>
          <a:xfrm>
            <a:off x="5078717" y="4829248"/>
            <a:ext cx="5036963" cy="1063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EFEC5539-2623-430A-9E6B-52D6DBBFFD26}"/>
              </a:ext>
            </a:extLst>
          </p:cNvPr>
          <p:cNvSpPr/>
          <p:nvPr/>
        </p:nvSpPr>
        <p:spPr>
          <a:xfrm>
            <a:off x="3951837" y="4980867"/>
            <a:ext cx="587502" cy="532282"/>
          </a:xfrm>
          <a:prstGeom prst="rightArrow">
            <a:avLst/>
          </a:prstGeom>
          <a:solidFill>
            <a:srgbClr val="44546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B183CFF-AFE2-49E0-9A22-7245FC4079EB}"/>
              </a:ext>
            </a:extLst>
          </p:cNvPr>
          <p:cNvSpPr txBox="1"/>
          <p:nvPr/>
        </p:nvSpPr>
        <p:spPr>
          <a:xfrm>
            <a:off x="2028901" y="58367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Web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B87D7-DAE1-4083-9771-8B09138F76EA}"/>
              </a:ext>
            </a:extLst>
          </p:cNvPr>
          <p:cNvSpPr txBox="1"/>
          <p:nvPr/>
        </p:nvSpPr>
        <p:spPr>
          <a:xfrm>
            <a:off x="4472217" y="5970789"/>
            <a:ext cx="634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d’auteurs ayant production web + livres + évènements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63ED50D-084E-46CB-A7A3-DCA1FF278E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26854" y="5006930"/>
            <a:ext cx="673832" cy="673832"/>
          </a:xfrm>
          <a:prstGeom prst="rect">
            <a:avLst/>
          </a:prstGeom>
        </p:spPr>
      </p:pic>
      <p:pic>
        <p:nvPicPr>
          <p:cNvPr id="1026" name="Picture 2" descr="Résultat de recherche d'images pour &quot;bnf logo&quot;">
            <a:extLst>
              <a:ext uri="{FF2B5EF4-FFF2-40B4-BE49-F238E27FC236}">
                <a16:creationId xmlns:a16="http://schemas.microsoft.com/office/drawing/2014/main" id="{C6C4D3F4-69DA-4B73-9AE3-991E2A4D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306" y="2337010"/>
            <a:ext cx="1259804" cy="66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D2E4FA-3050-4C36-8D81-76CD6B28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8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119E144F-DCC7-4FF6-8D7E-8E672B7B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58310"/>
              </p:ext>
            </p:extLst>
          </p:nvPr>
        </p:nvGraphicFramePr>
        <p:xfrm>
          <a:off x="401588" y="1280155"/>
          <a:ext cx="9580612" cy="4297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95153">
                  <a:extLst>
                    <a:ext uri="{9D8B030D-6E8A-4147-A177-3AD203B41FA5}">
                      <a16:colId xmlns:a16="http://schemas.microsoft.com/office/drawing/2014/main" val="2090302481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3963737600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537211672"/>
                    </a:ext>
                  </a:extLst>
                </a:gridCol>
                <a:gridCol w="2395153">
                  <a:extLst>
                    <a:ext uri="{9D8B030D-6E8A-4147-A177-3AD203B41FA5}">
                      <a16:colId xmlns:a16="http://schemas.microsoft.com/office/drawing/2014/main" val="1929805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Scrapping</a:t>
                      </a:r>
                      <a:r>
                        <a:rPr lang="fr-FR" dirty="0"/>
                        <a:t> de sites de « référence »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lnL>
                      <a:noFill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social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Données du web sémantique</a:t>
                      </a:r>
                    </a:p>
                    <a:p>
                      <a:pPr algn="ctr"/>
                      <a:endParaRPr lang="fr-FR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10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Qualité de formalisation</a:t>
                      </a:r>
                    </a:p>
                  </a:txBody>
                  <a:tcPr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- très peu formatées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- souvent textuelles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Formatées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formatées + vérifiées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97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Informations disponibles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Références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Productions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Evènements + liens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Profils auteurs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Bibliographies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Liens sémantiques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7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Accès à l’information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Moteur de 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API + M.R.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3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Garant éditorial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amateur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L’auteur et son réseau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 Garant « expert »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195290"/>
                  </a:ext>
                </a:extLst>
              </a:tr>
            </a:tbl>
          </a:graphicData>
        </a:graphic>
      </p:graphicFrame>
      <p:sp>
        <p:nvSpPr>
          <p:cNvPr id="41" name="Titre 1">
            <a:extLst>
              <a:ext uri="{FF2B5EF4-FFF2-40B4-BE49-F238E27FC236}">
                <a16:creationId xmlns:a16="http://schemas.microsoft.com/office/drawing/2014/main" id="{02823AF4-9711-4F66-A19C-14F6B3919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" y="403051"/>
            <a:ext cx="10960510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Sources potentielles d’enrichissement « auteurs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C712EC-F7B4-48C3-B960-92F7ADFC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328" y="436654"/>
            <a:ext cx="11532737" cy="794935"/>
          </a:xfrm>
        </p:spPr>
        <p:txBody>
          <a:bodyPr>
            <a:normAutofit fontScale="90000"/>
          </a:bodyPr>
          <a:lstStyle/>
          <a:p>
            <a:r>
              <a:rPr lang="fr-FR" dirty="0"/>
              <a:t>Informations obtenues via les sites de « référence »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DBAD19A9-C77F-4A12-AE3E-A30072193DC8}"/>
              </a:ext>
            </a:extLst>
          </p:cNvPr>
          <p:cNvSpPr/>
          <p:nvPr/>
        </p:nvSpPr>
        <p:spPr>
          <a:xfrm>
            <a:off x="950070" y="3329601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(193)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0B003B-C970-48D9-9B92-295020C5C88F}"/>
              </a:ext>
            </a:extLst>
          </p:cNvPr>
          <p:cNvSpPr/>
          <p:nvPr/>
        </p:nvSpPr>
        <p:spPr>
          <a:xfrm>
            <a:off x="1777218" y="1269179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30F7B-B285-423C-8FB0-9AE1E24228C8}"/>
              </a:ext>
            </a:extLst>
          </p:cNvPr>
          <p:cNvSpPr txBox="1"/>
          <p:nvPr/>
        </p:nvSpPr>
        <p:spPr>
          <a:xfrm>
            <a:off x="2706988" y="3729087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FF269A-7C16-49D1-9522-99D63B015F8A}"/>
              </a:ext>
            </a:extLst>
          </p:cNvPr>
          <p:cNvSpPr txBox="1"/>
          <p:nvPr/>
        </p:nvSpPr>
        <p:spPr>
          <a:xfrm>
            <a:off x="5603022" y="1621441"/>
            <a:ext cx="50732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Meta-auteurs Excel: 31 auteurs/</a:t>
            </a:r>
          </a:p>
          <a:p>
            <a:r>
              <a:rPr lang="fr-FR" dirty="0"/>
              <a:t>17 VIAF / 14 BNF</a:t>
            </a:r>
          </a:p>
          <a:p>
            <a:r>
              <a:rPr lang="fr-FR" dirty="0"/>
              <a:t>Meta-final : 274 auteurs</a:t>
            </a:r>
          </a:p>
          <a:p>
            <a:r>
              <a:rPr lang="fr-FR" dirty="0"/>
              <a:t>74 VIAF / 86 BNF</a:t>
            </a:r>
          </a:p>
          <a:p>
            <a:endParaRPr lang="fr-FR" dirty="0"/>
          </a:p>
          <a:p>
            <a:r>
              <a:rPr lang="fr-FR" dirty="0"/>
              <a:t>MAIS… pas forcement complet</a:t>
            </a:r>
          </a:p>
          <a:p>
            <a:r>
              <a:rPr lang="fr-FR" dirty="0"/>
              <a:t>et comprends 44 doublons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nécessité d’avoir une description minimale et normalisée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Indépendante de la langue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B0E081D-D9A9-49E2-9938-6246887BF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49" y="4774894"/>
            <a:ext cx="1357231" cy="9609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B2F2840-8631-49B1-9096-6A1C8DFC803B}"/>
              </a:ext>
            </a:extLst>
          </p:cNvPr>
          <p:cNvSpPr txBox="1"/>
          <p:nvPr/>
        </p:nvSpPr>
        <p:spPr>
          <a:xfrm>
            <a:off x="6908680" y="4774894"/>
            <a:ext cx="340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/>
                <a:ea typeface="+mn-ea"/>
                <a:cs typeface="+mn-cs"/>
                <a:sym typeface="Wingdings" panose="05000000000000000000" pitchFamily="2" charset="2"/>
              </a:rPr>
              <a:t>Une solution : interroger le Wikidata via « OpenRefine » et une requête SPARQL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7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Test Wikidata - SPARQL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E53C4-E4C5-4216-906E-C734C98730F9}"/>
              </a:ext>
            </a:extLst>
          </p:cNvPr>
          <p:cNvSpPr/>
          <p:nvPr/>
        </p:nvSpPr>
        <p:spPr>
          <a:xfrm>
            <a:off x="5963147" y="572059"/>
            <a:ext cx="2969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https://query.wikidata.org/</a:t>
            </a:r>
            <a:r>
              <a:rPr lang="fr-FR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3F6A7-6F47-420A-AF6D-CB3602B8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17202"/>
            <a:ext cx="10383078" cy="33278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CD9FD6-954B-43DE-80A8-4178A0B03D1C}"/>
              </a:ext>
            </a:extLst>
          </p:cNvPr>
          <p:cNvSpPr txBox="1"/>
          <p:nvPr/>
        </p:nvSpPr>
        <p:spPr>
          <a:xfrm>
            <a:off x="311700" y="4521242"/>
            <a:ext cx="8264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146 Résultats -&gt; 47 auteurs communs</a:t>
            </a:r>
          </a:p>
          <a:p>
            <a:r>
              <a:rPr lang="fr-FR" sz="2800" dirty="0"/>
              <a:t>Soit 99 nouveaux auteurs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B4414-250E-4520-8E4A-8B640F9FC0A2}"/>
              </a:ext>
            </a:extLst>
          </p:cNvPr>
          <p:cNvSpPr/>
          <p:nvPr/>
        </p:nvSpPr>
        <p:spPr>
          <a:xfrm>
            <a:off x="1041103" y="2117035"/>
            <a:ext cx="9898341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932EC-180A-4395-8245-DAB1CAF3AB46}"/>
              </a:ext>
            </a:extLst>
          </p:cNvPr>
          <p:cNvSpPr/>
          <p:nvPr/>
        </p:nvSpPr>
        <p:spPr>
          <a:xfrm>
            <a:off x="1035508" y="2538110"/>
            <a:ext cx="3635884" cy="17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50DEB-E750-4764-BC53-98B5E3F5586C}"/>
              </a:ext>
            </a:extLst>
          </p:cNvPr>
          <p:cNvSpPr txBox="1"/>
          <p:nvPr/>
        </p:nvSpPr>
        <p:spPr>
          <a:xfrm>
            <a:off x="7682948" y="187179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Occupation : écrivain, poète, essayiste…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3D5D8A-612C-4C85-B82E-C00EC5EA2A01}"/>
              </a:ext>
            </a:extLst>
          </p:cNvPr>
          <p:cNvSpPr/>
          <p:nvPr/>
        </p:nvSpPr>
        <p:spPr>
          <a:xfrm>
            <a:off x="1046570" y="2289090"/>
            <a:ext cx="9898341" cy="4352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6B4FBE-459E-457D-895B-AE5731F339B8}"/>
              </a:ext>
            </a:extLst>
          </p:cNvPr>
          <p:cNvSpPr txBox="1"/>
          <p:nvPr/>
        </p:nvSpPr>
        <p:spPr>
          <a:xfrm>
            <a:off x="7682948" y="242117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à </a:t>
            </a:r>
            <a:r>
              <a:rPr lang="fr-FR" sz="1000" dirty="0" err="1"/>
              <a:t>Haiti</a:t>
            </a:r>
            <a:endParaRPr lang="fr-FR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CCD57-5B52-408D-BFD8-E0F52CF4CF35}"/>
              </a:ext>
            </a:extLst>
          </p:cNvPr>
          <p:cNvSpPr txBox="1"/>
          <p:nvPr/>
        </p:nvSpPr>
        <p:spPr>
          <a:xfrm>
            <a:off x="1423025" y="2724344"/>
            <a:ext cx="32564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dirty="0"/>
              <a:t>Né après 1920</a:t>
            </a: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97AB2217-0EEA-4C72-B8D5-8FE0175D5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B73C04A9-C679-46A3-A65F-4B90BB7C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9" y="311036"/>
            <a:ext cx="10217755" cy="1177152"/>
          </a:xfrm>
        </p:spPr>
        <p:txBody>
          <a:bodyPr>
            <a:normAutofit/>
          </a:bodyPr>
          <a:lstStyle/>
          <a:p>
            <a:r>
              <a:rPr lang="fr-FR" dirty="0"/>
              <a:t>Consolidation des données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E6A7CB4C-C9EC-4F26-B9E2-1B399FB8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8" y="2413235"/>
            <a:ext cx="1861691" cy="384291"/>
          </a:xfrm>
          <a:prstGeom prst="rect">
            <a:avLst/>
          </a:prstGeom>
        </p:spPr>
      </p:pic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459A19D4-899F-4EAC-BB08-4F2D1C5E2667}"/>
              </a:ext>
            </a:extLst>
          </p:cNvPr>
          <p:cNvSpPr txBox="1">
            <a:spLocks/>
          </p:cNvSpPr>
          <p:nvPr/>
        </p:nvSpPr>
        <p:spPr>
          <a:xfrm>
            <a:off x="2925313" y="2277979"/>
            <a:ext cx="8056818" cy="2680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>
              <a:buFont typeface="Arial" panose="020B0604020202020204" pitchFamily="34" charset="0"/>
              <a:buNone/>
            </a:pPr>
            <a:r>
              <a:rPr lang="fr-FR" sz="1800" dirty="0"/>
              <a:t>OpenRefine permet de réaliser des recherches assistées dans des bases de données Ouvertes et Liées mais aussi à partir de répertoires d’autorités</a:t>
            </a:r>
            <a:r>
              <a:rPr lang="fr-FR" dirty="0"/>
              <a:t>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527D2D0-140B-49D7-B15F-FB8907DB0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78" y="3362906"/>
            <a:ext cx="4551909" cy="2954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2B16C1-E62F-4E97-A70E-8C352E16A775}"/>
              </a:ext>
            </a:extLst>
          </p:cNvPr>
          <p:cNvSpPr txBox="1"/>
          <p:nvPr/>
        </p:nvSpPr>
        <p:spPr>
          <a:xfrm>
            <a:off x="2533944" y="3422452"/>
            <a:ext cx="1907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d’auteurs </a:t>
            </a:r>
          </a:p>
          <a:p>
            <a:r>
              <a:rPr lang="fr-FR" dirty="0"/>
              <a:t>issues de la phase</a:t>
            </a:r>
          </a:p>
          <a:p>
            <a:r>
              <a:rPr lang="fr-FR" dirty="0"/>
              <a:t>de </a:t>
            </a:r>
            <a:r>
              <a:rPr lang="fr-FR" i="1" dirty="0"/>
              <a:t>web </a:t>
            </a:r>
            <a:r>
              <a:rPr lang="fr-FR" i="1" dirty="0" err="1"/>
              <a:t>mining</a:t>
            </a:r>
            <a:endParaRPr lang="fr-FR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9B3DC-9810-4894-9097-9AD0AB6ABE95}"/>
              </a:ext>
            </a:extLst>
          </p:cNvPr>
          <p:cNvSpPr/>
          <p:nvPr/>
        </p:nvSpPr>
        <p:spPr>
          <a:xfrm>
            <a:off x="3316178" y="4419458"/>
            <a:ext cx="2360984" cy="841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6777FB30-AD94-4985-AAA7-EA9D94FB8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2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90EE63-9714-402F-9917-8AB7A574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9" y="1079498"/>
            <a:ext cx="10629900" cy="5276850"/>
          </a:xfrm>
          <a:prstGeom prst="rect">
            <a:avLst/>
          </a:prstGeom>
        </p:spPr>
      </p:pic>
      <p:sp>
        <p:nvSpPr>
          <p:cNvPr id="25" name="Title 4">
            <a:extLst>
              <a:ext uri="{FF2B5EF4-FFF2-40B4-BE49-F238E27FC236}">
                <a16:creationId xmlns:a16="http://schemas.microsoft.com/office/drawing/2014/main" id="{D4BCCF48-1E12-4BF8-8B80-FB17C549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9952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Insertion de la liste d’auteurs haïtiens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B64B13DB-3DD5-4A7A-BC24-726B0B95E6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C304C-B372-4CBF-B7F4-42182F05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57" y="1260691"/>
            <a:ext cx="8120476" cy="5095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EA8BE-83F0-491E-ADE1-18BB1E9C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86" y="1593741"/>
            <a:ext cx="4092111" cy="1928466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6CA36A6-C036-4CBC-8A5E-C63CD3352B05}"/>
              </a:ext>
            </a:extLst>
          </p:cNvPr>
          <p:cNvSpPr/>
          <p:nvPr/>
        </p:nvSpPr>
        <p:spPr>
          <a:xfrm flipV="1">
            <a:off x="7962347" y="3428996"/>
            <a:ext cx="382106" cy="596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36E25-44E9-4466-AD85-23C02D924DC7}"/>
              </a:ext>
            </a:extLst>
          </p:cNvPr>
          <p:cNvSpPr txBox="1"/>
          <p:nvPr/>
        </p:nvSpPr>
        <p:spPr>
          <a:xfrm>
            <a:off x="7436459" y="2694539"/>
            <a:ext cx="320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Recherche d’entités de type Q5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B10E1B90-BF74-429B-B18A-2F1FACC6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45025"/>
            <a:ext cx="9843683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Regroupements d’informations via Wikidata</a:t>
            </a: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5070ABBD-05A7-4860-AD5A-E4FE5C96C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5" y="3228985"/>
            <a:ext cx="2249602" cy="1592718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20704D56-B914-4721-AC92-6498B7283A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A063F-F65D-4508-BAD3-888D8819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83" y="2622695"/>
            <a:ext cx="6668548" cy="3410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C90ABC-79C9-44F1-A2C2-99161408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7" y="1483754"/>
            <a:ext cx="6882152" cy="18849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5B6A38-11AA-4657-9028-D152C5F42218}"/>
              </a:ext>
            </a:extLst>
          </p:cNvPr>
          <p:cNvSpPr/>
          <p:nvPr/>
        </p:nvSpPr>
        <p:spPr>
          <a:xfrm>
            <a:off x="467145" y="3434240"/>
            <a:ext cx="3066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http://refine.codefork.com/</a:t>
            </a:r>
            <a:r>
              <a:rPr lang="fr-FR" dirty="0"/>
              <a:t>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4A6BFC-FA0A-4E14-8995-C39A4DA8087E}"/>
              </a:ext>
            </a:extLst>
          </p:cNvPr>
          <p:cNvSpPr/>
          <p:nvPr/>
        </p:nvSpPr>
        <p:spPr>
          <a:xfrm rot="16200000">
            <a:off x="7510359" y="3202667"/>
            <a:ext cx="775252" cy="753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7C4993B-98F8-48D8-A737-CAFA2CDB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45025"/>
            <a:ext cx="9538883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Regroupements d’informations via le VIAF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C37276-0F3F-4A87-B550-BB5ABC331704}"/>
              </a:ext>
            </a:extLst>
          </p:cNvPr>
          <p:cNvSpPr txBox="1"/>
          <p:nvPr/>
        </p:nvSpPr>
        <p:spPr>
          <a:xfrm>
            <a:off x="312814" y="3064908"/>
            <a:ext cx="358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D’autres services sont disponibles :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35B70D56-891E-4197-B0F7-4255EA4338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671F9-0E09-4657-BAE3-03645B5F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9" y="1457410"/>
            <a:ext cx="7905165" cy="4509951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Récupération d’informations clefs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0AFDD-F652-4C5A-9E68-D383757B9959}"/>
              </a:ext>
            </a:extLst>
          </p:cNvPr>
          <p:cNvSpPr txBox="1"/>
          <p:nvPr/>
        </p:nvSpPr>
        <p:spPr>
          <a:xfrm>
            <a:off x="8335212" y="2093087"/>
            <a:ext cx="23583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Ainsi nous récupérons</a:t>
            </a:r>
          </a:p>
          <a:p>
            <a:r>
              <a:rPr lang="fr-FR" dirty="0"/>
              <a:t>via Wikidata :</a:t>
            </a:r>
          </a:p>
          <a:p>
            <a:endParaRPr lang="fr-FR" dirty="0"/>
          </a:p>
          <a:p>
            <a:r>
              <a:rPr lang="fr-FR" dirty="0"/>
              <a:t>Date de naissance</a:t>
            </a:r>
          </a:p>
          <a:p>
            <a:r>
              <a:rPr lang="fr-FR" dirty="0"/>
              <a:t>Date de décès</a:t>
            </a:r>
          </a:p>
          <a:p>
            <a:r>
              <a:rPr lang="fr-FR" dirty="0"/>
              <a:t>Lieu de naissance</a:t>
            </a:r>
          </a:p>
          <a:p>
            <a:r>
              <a:rPr lang="fr-FR" dirty="0"/>
              <a:t>Lieu de décès</a:t>
            </a:r>
          </a:p>
          <a:p>
            <a:r>
              <a:rPr lang="fr-FR" dirty="0"/>
              <a:t>Nationalité</a:t>
            </a:r>
          </a:p>
          <a:p>
            <a:r>
              <a:rPr lang="fr-FR" dirty="0"/>
              <a:t>Professions</a:t>
            </a:r>
          </a:p>
          <a:p>
            <a:r>
              <a:rPr lang="fr-FR" dirty="0"/>
              <a:t>….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1CBF51A6-921E-486E-99CB-6A4470E9D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0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CFDCE-AAB2-44EA-A7B0-B8C6ABD1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3A096C-E8A7-4F32-8227-F14F7E032405}"/>
              </a:ext>
            </a:extLst>
          </p:cNvPr>
          <p:cNvSpPr/>
          <p:nvPr/>
        </p:nvSpPr>
        <p:spPr>
          <a:xfrm>
            <a:off x="930192" y="2757345"/>
            <a:ext cx="2808514" cy="27338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SPLA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(173)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EF3902-B7EA-4E1A-8055-526C117728C9}"/>
              </a:ext>
            </a:extLst>
          </p:cNvPr>
          <p:cNvSpPr/>
          <p:nvPr/>
        </p:nvSpPr>
        <p:spPr>
          <a:xfrm>
            <a:off x="1757340" y="696923"/>
            <a:ext cx="3344247" cy="32769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ILE EN ILE</a:t>
            </a:r>
          </a:p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(139)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3F521-C2FC-4FD4-A193-89080EC9A21F}"/>
              </a:ext>
            </a:extLst>
          </p:cNvPr>
          <p:cNvSpPr txBox="1"/>
          <p:nvPr/>
        </p:nvSpPr>
        <p:spPr>
          <a:xfrm>
            <a:off x="2687110" y="3156831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(69)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91BBA-59F3-409D-BDC9-23282B727944}"/>
              </a:ext>
            </a:extLst>
          </p:cNvPr>
          <p:cNvSpPr txBox="1"/>
          <p:nvPr/>
        </p:nvSpPr>
        <p:spPr>
          <a:xfrm>
            <a:off x="5732280" y="742391"/>
            <a:ext cx="6207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supprimer les doublons après normalisation :</a:t>
            </a:r>
          </a:p>
          <a:p>
            <a:r>
              <a:rPr lang="fr-FR" dirty="0"/>
              <a:t>228 auteurs uniques dont</a:t>
            </a:r>
          </a:p>
          <a:p>
            <a:r>
              <a:rPr lang="fr-FR" dirty="0"/>
              <a:t>183 VIAF ID</a:t>
            </a:r>
          </a:p>
          <a:p>
            <a:r>
              <a:rPr lang="fr-FR" dirty="0"/>
              <a:t>158 Wikipédia ID</a:t>
            </a:r>
          </a:p>
          <a:p>
            <a:r>
              <a:rPr lang="fr-FR" dirty="0"/>
              <a:t>133 WorldCat ID</a:t>
            </a:r>
          </a:p>
          <a:p>
            <a:r>
              <a:rPr lang="fr-FR" dirty="0"/>
              <a:t>129 ISNI ID</a:t>
            </a:r>
          </a:p>
          <a:p>
            <a:r>
              <a:rPr lang="fr-FR" dirty="0"/>
              <a:t>2 ORCID ID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6CCD152-AB98-4A26-9C24-A04FE64F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308" y="358100"/>
            <a:ext cx="1861691" cy="38429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EC2AF6C-4C34-4791-A5B8-067BC04F3DDC}"/>
              </a:ext>
            </a:extLst>
          </p:cNvPr>
          <p:cNvSpPr/>
          <p:nvPr/>
        </p:nvSpPr>
        <p:spPr>
          <a:xfrm>
            <a:off x="5334714" y="2107269"/>
            <a:ext cx="397566" cy="489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DC757F4-C5FA-4ED8-8C8F-65CC8F785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489025"/>
              </p:ext>
            </p:extLst>
          </p:nvPr>
        </p:nvGraphicFramePr>
        <p:xfrm>
          <a:off x="5381308" y="2826339"/>
          <a:ext cx="661361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809">
                  <a:extLst>
                    <a:ext uri="{9D8B030D-6E8A-4147-A177-3AD203B41FA5}">
                      <a16:colId xmlns:a16="http://schemas.microsoft.com/office/drawing/2014/main" val="3217910626"/>
                    </a:ext>
                  </a:extLst>
                </a:gridCol>
                <a:gridCol w="3306809">
                  <a:extLst>
                    <a:ext uri="{9D8B030D-6E8A-4147-A177-3AD203B41FA5}">
                      <a16:colId xmlns:a16="http://schemas.microsoft.com/office/drawing/2014/main" val="2367912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Informations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Nb obtenues via Wikidata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5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Date de naissance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45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Date de décès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567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Sexe/genre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80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Lieu de naissance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59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Lieu de décès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43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Nationalité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19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Langue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27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Activités professionnelles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200476"/>
                  </a:ext>
                </a:extLst>
              </a:tr>
            </a:tbl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EBC79391-5563-4838-8F1E-46765B2D5189}"/>
              </a:ext>
            </a:extLst>
          </p:cNvPr>
          <p:cNvSpPr txBox="1"/>
          <p:nvPr/>
        </p:nvSpPr>
        <p:spPr>
          <a:xfrm>
            <a:off x="1372286" y="5710019"/>
            <a:ext cx="315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Choix corpus : nés avant 1920, décès après 2000.</a:t>
            </a:r>
          </a:p>
        </p:txBody>
      </p:sp>
    </p:spTree>
    <p:extLst>
      <p:ext uri="{BB962C8B-B14F-4D97-AF65-F5344CB8AC3E}">
        <p14:creationId xmlns:p14="http://schemas.microsoft.com/office/powerpoint/2010/main" val="92528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021A0-3168-49AB-BB74-1599F601C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9" r="-1" b="27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2400" b="1" dirty="0">
                <a:latin typeface="Corbel" panose="020B0503020204020204" pitchFamily="34" charset="0"/>
              </a:rPr>
              <a:t>Faire émerger le réseau littéraire francophone haïtien à l’ère du numérique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id="{BFD5D0B5-E738-44DA-98BB-DFA89295D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3" y="1065862"/>
            <a:ext cx="6882056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b="1" dirty="0">
                <a:solidFill>
                  <a:srgbClr val="FFFFFF"/>
                </a:solidFill>
              </a:rPr>
              <a:t>I. Introduction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II. </a:t>
            </a:r>
            <a:r>
              <a:rPr lang="en-US" sz="2000" b="1" dirty="0" err="1">
                <a:solidFill>
                  <a:srgbClr val="FFFFFF"/>
                </a:solidFill>
              </a:rPr>
              <a:t>Croiser</a:t>
            </a:r>
            <a:r>
              <a:rPr lang="en-US" sz="2000" b="1" dirty="0">
                <a:solidFill>
                  <a:srgbClr val="FFFFFF"/>
                </a:solidFill>
              </a:rPr>
              <a:t> Web </a:t>
            </a:r>
            <a:r>
              <a:rPr lang="en-US" sz="2000" b="1" dirty="0" err="1">
                <a:solidFill>
                  <a:srgbClr val="FFFFFF"/>
                </a:solidFill>
              </a:rPr>
              <a:t>sémantique</a:t>
            </a:r>
            <a:r>
              <a:rPr lang="en-US" sz="2000" b="1" dirty="0">
                <a:solidFill>
                  <a:srgbClr val="FFFFFF"/>
                </a:solidFill>
              </a:rPr>
              <a:t> et </a:t>
            </a:r>
            <a:r>
              <a:rPr lang="en-US" sz="2000" b="1" dirty="0" err="1">
                <a:solidFill>
                  <a:srgbClr val="FFFFFF"/>
                </a:solidFill>
              </a:rPr>
              <a:t>contenus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participatifs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III. </a:t>
            </a:r>
            <a:r>
              <a:rPr lang="en-US" sz="2000" b="1" dirty="0" err="1">
                <a:solidFill>
                  <a:srgbClr val="FFFFFF"/>
                </a:solidFill>
              </a:rPr>
              <a:t>Normalisation</a:t>
            </a:r>
            <a:r>
              <a:rPr lang="en-US" sz="2000" b="1" dirty="0">
                <a:solidFill>
                  <a:srgbClr val="FFFFFF"/>
                </a:solidFill>
              </a:rPr>
              <a:t> du corpus et structuration </a:t>
            </a:r>
            <a:r>
              <a:rPr lang="en-US" sz="2000" b="1" dirty="0" err="1">
                <a:solidFill>
                  <a:srgbClr val="FFFFFF"/>
                </a:solidFill>
              </a:rPr>
              <a:t>en</a:t>
            </a:r>
            <a:r>
              <a:rPr lang="en-US" sz="2000" b="1" dirty="0">
                <a:solidFill>
                  <a:srgbClr val="FFFFFF"/>
                </a:solidFill>
              </a:rPr>
              <a:t> XML-TEI</a:t>
            </a: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IV. Exploitation des </a:t>
            </a:r>
            <a:r>
              <a:rPr lang="en-US" sz="2000" b="1" dirty="0" err="1">
                <a:solidFill>
                  <a:srgbClr val="FFFFFF"/>
                </a:solidFill>
              </a:rPr>
              <a:t>données</a:t>
            </a:r>
            <a:endParaRPr lang="en-US" sz="2000" b="1" dirty="0">
              <a:solidFill>
                <a:srgbClr val="FFFFFF"/>
              </a:solidFill>
            </a:endParaRPr>
          </a:p>
          <a:p>
            <a:pPr algn="l"/>
            <a:r>
              <a:rPr lang="en-US" sz="2000" b="1" dirty="0">
                <a:solidFill>
                  <a:srgbClr val="FFFFFF"/>
                </a:solidFill>
              </a:rPr>
              <a:t>V. Retour </a:t>
            </a:r>
            <a:r>
              <a:rPr lang="en-US" sz="2000" b="1" dirty="0" err="1">
                <a:solidFill>
                  <a:srgbClr val="FFFFFF"/>
                </a:solidFill>
              </a:rPr>
              <a:t>d’expérience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1EAD40-0303-41D4-BD10-F5EC76A5404B}"/>
              </a:ext>
            </a:extLst>
          </p:cNvPr>
          <p:cNvSpPr/>
          <p:nvPr/>
        </p:nvSpPr>
        <p:spPr>
          <a:xfrm>
            <a:off x="0" y="705817"/>
            <a:ext cx="12192000" cy="840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81158-669E-4A93-B19A-1F74FEF86FDF}"/>
              </a:ext>
            </a:extLst>
          </p:cNvPr>
          <p:cNvSpPr/>
          <p:nvPr/>
        </p:nvSpPr>
        <p:spPr>
          <a:xfrm>
            <a:off x="1781132" y="741125"/>
            <a:ext cx="8629735" cy="76944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Fabriques des littératures des Suds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B9C605-7399-442E-A9F0-3B8C287B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9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8484" y="250042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Cependant…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B8B44A-5C93-494B-AEF0-5651FB1F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11" y="1472944"/>
            <a:ext cx="10515600" cy="1852292"/>
          </a:xfrm>
        </p:spPr>
        <p:txBody>
          <a:bodyPr>
            <a:normAutofit/>
          </a:bodyPr>
          <a:lstStyle/>
          <a:p>
            <a:r>
              <a:rPr lang="fr-FR" sz="2000" dirty="0"/>
              <a:t>Une littérature en train de se faire, peu normalisée…</a:t>
            </a:r>
          </a:p>
          <a:p>
            <a:r>
              <a:rPr lang="fr-FR" sz="2000" dirty="0"/>
              <a:t>Un « crawl » est un flot de données qui risque sans indexation de ne pas permettre d’analyses</a:t>
            </a:r>
          </a:p>
          <a:p>
            <a:r>
              <a:rPr lang="fr-FR" sz="2000" dirty="0"/>
              <a:t>Une multitude de canaux, une multitude de discours…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9AE10-C5ED-4C28-8496-4B8E82D8D73E}"/>
              </a:ext>
            </a:extLst>
          </p:cNvPr>
          <p:cNvSpPr txBox="1"/>
          <p:nvPr/>
        </p:nvSpPr>
        <p:spPr>
          <a:xfrm>
            <a:off x="4542804" y="3094507"/>
            <a:ext cx="6439327" cy="369332"/>
          </a:xfrm>
          <a:prstGeom prst="rect">
            <a:avLst/>
          </a:prstGeom>
          <a:solidFill>
            <a:srgbClr val="44546A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Machiner une variétés de textes… pour induire des informations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DC3BA2-922B-497D-9D74-2F5CC795455C}"/>
              </a:ext>
            </a:extLst>
          </p:cNvPr>
          <p:cNvSpPr txBox="1"/>
          <p:nvPr/>
        </p:nvSpPr>
        <p:spPr>
          <a:xfrm>
            <a:off x="2599894" y="4055963"/>
            <a:ext cx="79207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Quels peuvent être les apports du TAL?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Repérage d’entités nommées : lieux, noms propres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Exploration contextuelle : à partir de la recherche des dates d’état civil au sein des notices biographiques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59CD94-3E37-43CA-8E34-286B015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806581"/>
          </a:xfrm>
        </p:spPr>
        <p:txBody>
          <a:bodyPr/>
          <a:lstStyle/>
          <a:p>
            <a:r>
              <a:rPr lang="fr-FR" dirty="0"/>
              <a:t>Noms de lieux, noms de personnes…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64" y="1419120"/>
            <a:ext cx="10016613" cy="652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Utiliser des systèmes « entrainés » pour en détecter d’autres: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AAB409-284B-4839-A2F9-B3F4F9EDF0FA}"/>
              </a:ext>
            </a:extLst>
          </p:cNvPr>
          <p:cNvSpPr/>
          <p:nvPr/>
        </p:nvSpPr>
        <p:spPr>
          <a:xfrm>
            <a:off x="513576" y="2071226"/>
            <a:ext cx="4906297" cy="428512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2DFDA-8B57-4D17-946E-EE6D8736356E}"/>
              </a:ext>
            </a:extLst>
          </p:cNvPr>
          <p:cNvSpPr/>
          <p:nvPr/>
        </p:nvSpPr>
        <p:spPr>
          <a:xfrm>
            <a:off x="-181645" y="2773599"/>
            <a:ext cx="57808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né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6 mars1973, </a:t>
            </a:r>
            <a:r>
              <a:rPr lang="fr-FR" dirty="0"/>
              <a:t>est poète, bibliothécaire et animateur culturel. Il a étudié la linguistique à </a:t>
            </a:r>
            <a:r>
              <a:rPr lang="fr-FR" dirty="0">
                <a:solidFill>
                  <a:schemeClr val="bg1"/>
                </a:solidFill>
                <a:highlight>
                  <a:srgbClr val="00FFFF"/>
                </a:highlight>
              </a:rPr>
              <a:t>l’Université d’État d’ Haïti </a:t>
            </a:r>
            <a:r>
              <a:rPr lang="fr-FR" dirty="0"/>
              <a:t>et a reçu une formation en histoire de l’art à l’Institut français d’ Haïti. Fondateur de l’atelier de poésie «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 Dimanche en poésie </a:t>
            </a:r>
            <a:r>
              <a:rPr lang="fr-FR" dirty="0"/>
              <a:t>» à la bibliothèque Étoile filante, et animateur des « </a:t>
            </a:r>
            <a:r>
              <a:rPr lang="fr-FR" dirty="0">
                <a:solidFill>
                  <a:schemeClr val="bg1"/>
                </a:solidFill>
                <a:highlight>
                  <a:srgbClr val="000080"/>
                </a:highlight>
              </a:rPr>
              <a:t>Vendredis littéraires</a:t>
            </a:r>
            <a:r>
              <a:rPr lang="fr-FR" dirty="0"/>
              <a:t> » de 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l’université Caraïbe</a:t>
            </a:r>
            <a:r>
              <a:rPr lang="fr-FR" dirty="0"/>
              <a:t>, il écrit en français et en créole.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ED0AAE-9DDD-4ACA-A06A-1475EF80F318}"/>
              </a:ext>
            </a:extLst>
          </p:cNvPr>
          <p:cNvSpPr/>
          <p:nvPr/>
        </p:nvSpPr>
        <p:spPr>
          <a:xfrm>
            <a:off x="5497476" y="3362634"/>
            <a:ext cx="4906297" cy="169114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Né en Haïti en 1994,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Jean D'Amérique  </a:t>
            </a:r>
            <a:r>
              <a:rPr lang="fr-FR" dirty="0">
                <a:solidFill>
                  <a:schemeClr val="tx1"/>
                </a:solidFill>
              </a:rPr>
              <a:t>est écrivain, auteur de Petite fleur du ghetto, recueil qui lui vaut une mention spéciale du </a:t>
            </a:r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Prix René </a:t>
            </a:r>
          </a:p>
          <a:p>
            <a:r>
              <a:rPr lang="fr-FR" dirty="0">
                <a:solidFill>
                  <a:srgbClr val="FFFFFF"/>
                </a:solidFill>
                <a:highlight>
                  <a:srgbClr val="00FFFF"/>
                </a:highlight>
              </a:rPr>
              <a:t>Philoctète </a:t>
            </a:r>
            <a:r>
              <a:rPr lang="fr-FR" dirty="0">
                <a:solidFill>
                  <a:schemeClr val="tx1"/>
                </a:solidFill>
              </a:rPr>
              <a:t>2015 et une sélection au Prix Révélation de Poésie 2016 de la Société des Gens de Lettres.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B544-9A76-4D80-813D-A7AD1E52A85F}"/>
              </a:ext>
            </a:extLst>
          </p:cNvPr>
          <p:cNvSpPr txBox="1"/>
          <p:nvPr/>
        </p:nvSpPr>
        <p:spPr>
          <a:xfrm>
            <a:off x="5473700" y="2742601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Mais….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EC64E8-25CB-4C65-B4B1-FFF7E29EBD20}"/>
              </a:ext>
            </a:extLst>
          </p:cNvPr>
          <p:cNvSpPr txBox="1"/>
          <p:nvPr/>
        </p:nvSpPr>
        <p:spPr>
          <a:xfrm>
            <a:off x="5497476" y="5089066"/>
            <a:ext cx="39910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>
                <a:solidFill>
                  <a:srgbClr val="C00000"/>
                </a:solidFill>
              </a:rPr>
              <a:t>Beaucoup d’ambiguïtés</a:t>
            </a:r>
            <a:r>
              <a:rPr lang="fr-FR" sz="2800" dirty="0">
                <a:solidFill>
                  <a:srgbClr val="C00000"/>
                </a:solidFill>
              </a:rPr>
              <a:t>,</a:t>
            </a:r>
          </a:p>
          <a:p>
            <a:r>
              <a:rPr lang="fr-FR" sz="2800" dirty="0">
                <a:solidFill>
                  <a:srgbClr val="C00000"/>
                </a:solidFill>
              </a:rPr>
              <a:t>Demande d’être validé et</a:t>
            </a:r>
          </a:p>
          <a:p>
            <a:r>
              <a:rPr lang="fr-FR" sz="2800" dirty="0">
                <a:solidFill>
                  <a:srgbClr val="C00000"/>
                </a:solidFill>
              </a:rPr>
              <a:t>mis en contexte….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D1E208-DF72-4223-9248-014206F3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6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0C05-D581-470E-811E-8AE1D6D1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10" y="365125"/>
            <a:ext cx="11137490" cy="1325563"/>
          </a:xfrm>
        </p:spPr>
        <p:txBody>
          <a:bodyPr/>
          <a:lstStyle/>
          <a:p>
            <a:r>
              <a:rPr lang="fr-FR" dirty="0"/>
              <a:t>Une mise en </a:t>
            </a:r>
            <a:r>
              <a:rPr lang="fr-FR" dirty="0" err="1"/>
              <a:t>co-texte</a:t>
            </a:r>
            <a:r>
              <a:rPr lang="fr-FR" dirty="0"/>
              <a:t>… </a:t>
            </a:r>
            <a:br>
              <a:rPr lang="fr-FR" dirty="0"/>
            </a:br>
            <a:r>
              <a:rPr lang="fr-FR" dirty="0"/>
              <a:t>Exploration contextuelle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0CAF2-E8BF-4DC7-A964-65733E856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329" y="2055822"/>
            <a:ext cx="7772400" cy="34641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Utiliser les structures récurrentes induite par le web pour en extraire des informations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Cléante </a:t>
            </a:r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Desgraves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naît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13 janvier 1891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 (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) d’une mère américaine, née Alice Cunningham, et d’un père haïtien, Hector </a:t>
            </a:r>
            <a:r>
              <a:rPr lang="fr-FR" dirty="0" err="1"/>
              <a:t>Desgraves</a:t>
            </a:r>
            <a:r>
              <a:rPr lang="fr-FR" dirty="0"/>
              <a:t>, qui était pharmacien et également pianiste. </a:t>
            </a:r>
          </a:p>
          <a:p>
            <a:pPr lvl="1"/>
            <a:r>
              <a:rPr lang="fr-FR" dirty="0" err="1">
                <a:solidFill>
                  <a:schemeClr val="bg1"/>
                </a:solidFill>
                <a:highlight>
                  <a:srgbClr val="C00000"/>
                </a:highlight>
              </a:rPr>
              <a:t>Bonel</a:t>
            </a:r>
            <a:r>
              <a:rPr lang="fr-FR" dirty="0">
                <a:solidFill>
                  <a:schemeClr val="bg1"/>
                </a:solidFill>
                <a:highlight>
                  <a:srgbClr val="C00000"/>
                </a:highlight>
              </a:rPr>
              <a:t> Auguste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8080"/>
                </a:highlight>
              </a:rPr>
              <a:t>né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à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Port-au-Prince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FF0000"/>
                </a:highlight>
              </a:rPr>
              <a:t>Haïti</a:t>
            </a:r>
            <a:r>
              <a:rPr lang="fr-FR" dirty="0"/>
              <a:t>, </a:t>
            </a:r>
            <a:r>
              <a:rPr lang="fr-FR" dirty="0">
                <a:solidFill>
                  <a:schemeClr val="bg1"/>
                </a:solidFill>
                <a:highlight>
                  <a:srgbClr val="000000"/>
                </a:highlight>
              </a:rPr>
              <a:t>le </a:t>
            </a:r>
            <a:r>
              <a:rPr lang="fr-FR" dirty="0">
                <a:solidFill>
                  <a:schemeClr val="bg1"/>
                </a:solidFill>
                <a:highlight>
                  <a:srgbClr val="800080"/>
                </a:highlight>
              </a:rPr>
              <a:t>6 mars1973</a:t>
            </a:r>
            <a:r>
              <a:rPr lang="fr-FR" dirty="0"/>
              <a:t>, est poète, bibliothécaire et animateur culturel. Il a étudié la linguistique à l’Université d’État d’Haïti et a reçu une formation en histoire de l’art à l’Institut français d’Haïti. Fondateur de l’atelier de poésie « Dimanche en poésie » à la bibliothèque Étoile filante, et animateur des « Vendredis littéraires » de l’université Caraïbe, il écrit en français et en créole.</a:t>
            </a:r>
          </a:p>
          <a:p>
            <a:pPr marL="457200" lvl="1" indent="0">
              <a:buNone/>
            </a:pPr>
            <a:r>
              <a:rPr lang="fr-FR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2111B-6FD7-4F07-BDCF-AF85C628B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F2DE8-A3B1-486B-93ED-43FFB6C4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48" y="5284531"/>
            <a:ext cx="7339110" cy="93529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97FD36-1790-42FA-B905-F55A4FBD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C06E-24BE-4A7B-B93E-1A2A5E00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365126"/>
            <a:ext cx="11166987" cy="965558"/>
          </a:xfrm>
        </p:spPr>
        <p:txBody>
          <a:bodyPr/>
          <a:lstStyle/>
          <a:p>
            <a:r>
              <a:rPr lang="fr-FR" dirty="0"/>
              <a:t>Agréger et normaliser le tout 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36C918-3ED6-406D-BB82-6F009D9ED296}"/>
              </a:ext>
            </a:extLst>
          </p:cNvPr>
          <p:cNvSpPr/>
          <p:nvPr/>
        </p:nvSpPr>
        <p:spPr>
          <a:xfrm>
            <a:off x="4572000" y="2566220"/>
            <a:ext cx="6410131" cy="25646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616F2-22F8-4553-887A-1588A750C572}"/>
              </a:ext>
            </a:extLst>
          </p:cNvPr>
          <p:cNvSpPr txBox="1"/>
          <p:nvPr/>
        </p:nvSpPr>
        <p:spPr>
          <a:xfrm>
            <a:off x="4736447" y="3673187"/>
            <a:ext cx="5864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l’annotation de document à même le contenu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lisible par un humain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permet d’accéder à un écosystème orienté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Peut être transformé dans de nombreuses « formes 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6707D2-7997-4994-9106-2C4392CC6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8" y="1943273"/>
            <a:ext cx="1477328" cy="14773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197C16-7F1D-41DA-90C8-8350439D5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9696"/>
            <a:ext cx="5066891" cy="38001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574D02-29B4-47B4-B01D-8B1C46CED809}"/>
              </a:ext>
            </a:extLst>
          </p:cNvPr>
          <p:cNvSpPr/>
          <p:nvPr/>
        </p:nvSpPr>
        <p:spPr>
          <a:xfrm>
            <a:off x="-72149" y="5743441"/>
            <a:ext cx="657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/>
              <a:t>Schéma de la chaîne éditoriale (modèle du </a:t>
            </a:r>
            <a:r>
              <a:rPr lang="fr-FR" dirty="0"/>
              <a:t>Single Source </a:t>
            </a:r>
            <a:r>
              <a:rPr lang="fr-FR" dirty="0" err="1"/>
              <a:t>Publishing</a:t>
            </a:r>
            <a:r>
              <a:rPr lang="fr-FR" i="1" dirty="0"/>
              <a:t>)</a:t>
            </a:r>
            <a:endParaRPr lang="fr-FR" dirty="0">
              <a:effectLst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35DA00-5AF5-4593-90D9-E2200C0F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5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2701637"/>
            <a:ext cx="5791200" cy="2646218"/>
          </a:xfrm>
        </p:spPr>
        <p:txBody>
          <a:bodyPr anchor="b">
            <a:normAutofit fontScale="90000"/>
          </a:bodyPr>
          <a:lstStyle/>
          <a:p>
            <a:pPr algn="l"/>
            <a:br>
              <a:rPr lang="fr-FR" b="1" dirty="0"/>
            </a:br>
            <a:r>
              <a:rPr lang="en-US" sz="4900" dirty="0"/>
              <a:t>III. </a:t>
            </a:r>
            <a:r>
              <a:rPr lang="fr-FR" sz="4900" dirty="0"/>
              <a:t>Normalisation du corpus et structuration en XML-TEI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30EDAB-1513-4671-8DD1-B073B96C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A4269A4-80D7-404D-8CFE-84ECCFF69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-9"/>
            <a:ext cx="4401771" cy="635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72CCB2-92F3-49F0-95DF-DEB1EA3B0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79C91D-5CAA-4557-978F-406CBC12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691769"/>
            <a:ext cx="5181600" cy="539623"/>
          </a:xfrm>
        </p:spPr>
        <p:txBody>
          <a:bodyPr/>
          <a:lstStyle/>
          <a:p>
            <a:r>
              <a:rPr lang="fr-FR" dirty="0"/>
              <a:t>Avant toute chose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B5DFBDC-31BA-2245-ABBF-0B14BDC4F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8"/>
          <a:stretch/>
        </p:blipFill>
        <p:spPr>
          <a:xfrm>
            <a:off x="284097" y="1218679"/>
            <a:ext cx="10212466" cy="2719701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E021E85-8627-A545-8AE2-B1253E4059E8}"/>
              </a:ext>
            </a:extLst>
          </p:cNvPr>
          <p:cNvCxnSpPr/>
          <p:nvPr/>
        </p:nvCxnSpPr>
        <p:spPr>
          <a:xfrm flipH="1">
            <a:off x="3206496" y="1840992"/>
            <a:ext cx="832104" cy="48768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1C4B2A84-61D8-8C4B-93F6-CB52BD7D3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23341"/>
          <a:stretch/>
        </p:blipFill>
        <p:spPr>
          <a:xfrm>
            <a:off x="1049866" y="3889296"/>
            <a:ext cx="8067369" cy="755696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A57774-94FD-6740-90FE-26EFEAF6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52939" r="12747" b="31478"/>
          <a:stretch/>
        </p:blipFill>
        <p:spPr>
          <a:xfrm>
            <a:off x="1676400" y="4441317"/>
            <a:ext cx="4419600" cy="75569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52D385A-97F7-C149-B4B4-4EE699348089}"/>
              </a:ext>
            </a:extLst>
          </p:cNvPr>
          <p:cNvCxnSpPr/>
          <p:nvPr/>
        </p:nvCxnSpPr>
        <p:spPr>
          <a:xfrm>
            <a:off x="2286000" y="4262505"/>
            <a:ext cx="220133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68BC48C8-CF41-324A-850E-88ADA627CC37}"/>
              </a:ext>
            </a:extLst>
          </p:cNvPr>
          <p:cNvSpPr txBox="1"/>
          <p:nvPr/>
        </p:nvSpPr>
        <p:spPr>
          <a:xfrm>
            <a:off x="670221" y="5375824"/>
            <a:ext cx="987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texte qui contient des annotations numériques en vue de </a:t>
            </a:r>
            <a:r>
              <a:rPr lang="fr-FR" b="1" dirty="0"/>
              <a:t>l’enrichir</a:t>
            </a:r>
            <a:r>
              <a:rPr lang="fr-FR" dirty="0"/>
              <a:t> et sans changer son contenu.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A11362-144E-473D-A892-DA4FC8D9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96FD57A-7778-BB4A-BEAB-51B46669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" y="1417647"/>
            <a:ext cx="91694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Structure du fichier XML-TEI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7853" y="2935836"/>
            <a:ext cx="3035186" cy="174114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r-FR" dirty="0"/>
              <a:t>Un </a:t>
            </a:r>
            <a:r>
              <a:rPr lang="fr-FR" dirty="0" err="1"/>
              <a:t>teiHeader</a:t>
            </a:r>
            <a:endParaRPr lang="fr-FR" dirty="0"/>
          </a:p>
          <a:p>
            <a:pPr marL="514350" indent="-514350">
              <a:buAutoNum type="arabicPeriod"/>
            </a:pPr>
            <a:r>
              <a:rPr lang="fr-FR" dirty="0"/>
              <a:t>Le corps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DE72EAE-F3F3-8442-96FB-7C01E79BCE7D}"/>
              </a:ext>
            </a:extLst>
          </p:cNvPr>
          <p:cNvCxnSpPr>
            <a:cxnSpLocks/>
          </p:cNvCxnSpPr>
          <p:nvPr/>
        </p:nvCxnSpPr>
        <p:spPr>
          <a:xfrm>
            <a:off x="3357373" y="3206496"/>
            <a:ext cx="38404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Parenthèse fermante 10">
            <a:extLst>
              <a:ext uri="{FF2B5EF4-FFF2-40B4-BE49-F238E27FC236}">
                <a16:creationId xmlns:a16="http://schemas.microsoft.com/office/drawing/2014/main" id="{AB8B1E2A-C6FE-C043-A8C4-DBC7F776CEEA}"/>
              </a:ext>
            </a:extLst>
          </p:cNvPr>
          <p:cNvSpPr/>
          <p:nvPr/>
        </p:nvSpPr>
        <p:spPr>
          <a:xfrm>
            <a:off x="6217920" y="3477156"/>
            <a:ext cx="230840" cy="1436219"/>
          </a:xfrm>
          <a:prstGeom prst="rightBracke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B5B2B5E-EEAC-0F42-8935-5B1FD306871B}"/>
              </a:ext>
            </a:extLst>
          </p:cNvPr>
          <p:cNvCxnSpPr/>
          <p:nvPr/>
        </p:nvCxnSpPr>
        <p:spPr>
          <a:xfrm flipV="1">
            <a:off x="6448760" y="3901440"/>
            <a:ext cx="749093" cy="512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0A66F-3C04-2043-A30D-7F42F76B955B}"/>
              </a:ext>
            </a:extLst>
          </p:cNvPr>
          <p:cNvSpPr/>
          <p:nvPr/>
        </p:nvSpPr>
        <p:spPr>
          <a:xfrm>
            <a:off x="6318648" y="1906422"/>
            <a:ext cx="2594533" cy="20848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593ABC9-E1FB-D443-AD1A-A55BA430F69F}"/>
              </a:ext>
            </a:extLst>
          </p:cNvPr>
          <p:cNvSpPr txBox="1"/>
          <p:nvPr/>
        </p:nvSpPr>
        <p:spPr>
          <a:xfrm>
            <a:off x="6599290" y="2140261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identifiant </a:t>
            </a:r>
            <a:r>
              <a:rPr lang="fr-FR" i="1" dirty="0" err="1"/>
              <a:t>xml:id</a:t>
            </a:r>
            <a:r>
              <a:rPr lang="fr-FR" i="1" dirty="0"/>
              <a:t> </a:t>
            </a:r>
            <a:r>
              <a:rPr lang="fr-FR" dirty="0"/>
              <a:t>unique et normalisé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2A93AC-2284-3147-A723-2B47242AEAC4}"/>
              </a:ext>
            </a:extLst>
          </p:cNvPr>
          <p:cNvCxnSpPr>
            <a:endCxn id="17" idx="1"/>
          </p:cNvCxnSpPr>
          <p:nvPr/>
        </p:nvCxnSpPr>
        <p:spPr>
          <a:xfrm>
            <a:off x="6448760" y="2324927"/>
            <a:ext cx="150530" cy="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239399B-7F4E-0A4B-AA6B-7A534F7F4BE2}"/>
              </a:ext>
            </a:extLst>
          </p:cNvPr>
          <p:cNvCxnSpPr>
            <a:cxnSpLocks/>
          </p:cNvCxnSpPr>
          <p:nvPr/>
        </p:nvCxnSpPr>
        <p:spPr>
          <a:xfrm flipV="1">
            <a:off x="6448760" y="2140262"/>
            <a:ext cx="0" cy="18466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CDF28B-5A75-4767-BE96-E8E74F3D1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743931E-CD3A-0E45-A40C-A2217CA7B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9596" b="23434"/>
          <a:stretch/>
        </p:blipFill>
        <p:spPr>
          <a:xfrm>
            <a:off x="529932" y="1592210"/>
            <a:ext cx="8720417" cy="46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31" y="364547"/>
            <a:ext cx="4513073" cy="1325563"/>
          </a:xfrm>
        </p:spPr>
        <p:txBody>
          <a:bodyPr/>
          <a:lstStyle/>
          <a:p>
            <a:r>
              <a:rPr lang="fr-FR" dirty="0"/>
              <a:t>Le &lt;</a:t>
            </a:r>
            <a:r>
              <a:rPr lang="fr-FR" dirty="0" err="1"/>
              <a:t>teiHeader</a:t>
            </a:r>
            <a:r>
              <a:rPr lang="fr-FR" dirty="0"/>
              <a:t>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7C34329F-A7E5-214F-9AAC-1BDD4DF49A81}"/>
              </a:ext>
            </a:extLst>
          </p:cNvPr>
          <p:cNvSpPr/>
          <p:nvPr/>
        </p:nvSpPr>
        <p:spPr>
          <a:xfrm>
            <a:off x="6899559" y="2202873"/>
            <a:ext cx="103909" cy="1392382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fermante 15">
            <a:extLst>
              <a:ext uri="{FF2B5EF4-FFF2-40B4-BE49-F238E27FC236}">
                <a16:creationId xmlns:a16="http://schemas.microsoft.com/office/drawing/2014/main" id="{B7C67360-82DC-414F-B285-C7D3A3FBE6A9}"/>
              </a:ext>
            </a:extLst>
          </p:cNvPr>
          <p:cNvSpPr/>
          <p:nvPr/>
        </p:nvSpPr>
        <p:spPr>
          <a:xfrm>
            <a:off x="6899558" y="3731780"/>
            <a:ext cx="103909" cy="139238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Parenthèse fermante 16">
            <a:extLst>
              <a:ext uri="{FF2B5EF4-FFF2-40B4-BE49-F238E27FC236}">
                <a16:creationId xmlns:a16="http://schemas.microsoft.com/office/drawing/2014/main" id="{09E15D7B-010B-BD48-80C1-9095BE7DDA4E}"/>
              </a:ext>
            </a:extLst>
          </p:cNvPr>
          <p:cNvSpPr/>
          <p:nvPr/>
        </p:nvSpPr>
        <p:spPr>
          <a:xfrm>
            <a:off x="9019303" y="5265789"/>
            <a:ext cx="80866" cy="696191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1AAC0B-22DB-F44C-AB12-9A665F3A2C18}"/>
              </a:ext>
            </a:extLst>
          </p:cNvPr>
          <p:cNvSpPr txBox="1"/>
          <p:nvPr/>
        </p:nvSpPr>
        <p:spPr>
          <a:xfrm>
            <a:off x="7076231" y="2638770"/>
            <a:ext cx="264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 du fichier, 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AFF4B6-BFBD-F84A-AF12-7AECD9CB8DE8}"/>
              </a:ext>
            </a:extLst>
          </p:cNvPr>
          <p:cNvSpPr txBox="1"/>
          <p:nvPr/>
        </p:nvSpPr>
        <p:spPr>
          <a:xfrm>
            <a:off x="7059399" y="409796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des données éditoriales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D376519-6BFA-A64A-8883-2FC444CE3AAB}"/>
              </a:ext>
            </a:extLst>
          </p:cNvPr>
          <p:cNvSpPr txBox="1"/>
          <p:nvPr/>
        </p:nvSpPr>
        <p:spPr>
          <a:xfrm>
            <a:off x="9059736" y="53291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 et des sources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1B4431-5F37-4E11-AB74-F309749E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4742CF9-0FA4-9347-B38F-3E65EF2E5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" y="1141412"/>
            <a:ext cx="11366500" cy="539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365125"/>
            <a:ext cx="7546848" cy="1325563"/>
          </a:xfrm>
        </p:spPr>
        <p:txBody>
          <a:bodyPr/>
          <a:lstStyle/>
          <a:p>
            <a:r>
              <a:rPr lang="fr-FR" dirty="0"/>
              <a:t>Des &lt;div&gt;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ACE1-3428-46F3-928C-DE7EBDE88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5729" y="3528508"/>
            <a:ext cx="3592067" cy="1641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Un numéro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Un identifiant unique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69EEAE6-46E0-D446-A214-A2C6415A531C}"/>
              </a:ext>
            </a:extLst>
          </p:cNvPr>
          <p:cNvCxnSpPr/>
          <p:nvPr/>
        </p:nvCxnSpPr>
        <p:spPr>
          <a:xfrm>
            <a:off x="5432612" y="3657600"/>
            <a:ext cx="15931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Parenthèse ouvrante 17">
            <a:extLst>
              <a:ext uri="{FF2B5EF4-FFF2-40B4-BE49-F238E27FC236}">
                <a16:creationId xmlns:a16="http://schemas.microsoft.com/office/drawing/2014/main" id="{D213D52E-DD74-174B-8DF6-BFFEC5089500}"/>
              </a:ext>
            </a:extLst>
          </p:cNvPr>
          <p:cNvSpPr/>
          <p:nvPr/>
        </p:nvSpPr>
        <p:spPr>
          <a:xfrm rot="16200000">
            <a:off x="5718396" y="2997636"/>
            <a:ext cx="243135" cy="4588138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D129464-6E07-FA48-BC0E-334B18E67DB1}"/>
              </a:ext>
            </a:extLst>
          </p:cNvPr>
          <p:cNvCxnSpPr>
            <a:cxnSpLocks/>
          </p:cNvCxnSpPr>
          <p:nvPr/>
        </p:nvCxnSpPr>
        <p:spPr>
          <a:xfrm flipV="1">
            <a:off x="8134033" y="4965743"/>
            <a:ext cx="0" cy="32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CBD04BD-4B45-0246-B757-E8C7DBAD1B5B}"/>
              </a:ext>
            </a:extLst>
          </p:cNvPr>
          <p:cNvCxnSpPr/>
          <p:nvPr/>
        </p:nvCxnSpPr>
        <p:spPr>
          <a:xfrm flipH="1">
            <a:off x="4038600" y="2280621"/>
            <a:ext cx="3351904" cy="1247887"/>
          </a:xfrm>
          <a:prstGeom prst="straightConnector1">
            <a:avLst/>
          </a:prstGeom>
          <a:ln w="12700" cap="flat" cmpd="sng" algn="ctr">
            <a:solidFill>
              <a:srgbClr val="C00000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AB98D2-533D-4EAA-9250-E8E1BAD7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3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8013" y="2979820"/>
            <a:ext cx="4545173" cy="898359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dirty="0"/>
              <a:t>I. Introduction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041A86-F8B0-49E0-88F6-8A446643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A222A8-B01D-2F4C-A3CA-EDC3177ED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8" y="959052"/>
            <a:ext cx="8198427" cy="5397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261845"/>
            <a:ext cx="7546848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Dans les &lt;div&gt;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A4120D3-8BBB-8F46-8B2B-80E73482A558}"/>
              </a:ext>
            </a:extLst>
          </p:cNvPr>
          <p:cNvSpPr/>
          <p:nvPr/>
        </p:nvSpPr>
        <p:spPr>
          <a:xfrm>
            <a:off x="363681" y="1713768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57056B38-9D71-4442-B31F-246764B1C9BD}"/>
              </a:ext>
            </a:extLst>
          </p:cNvPr>
          <p:cNvSpPr/>
          <p:nvPr/>
        </p:nvSpPr>
        <p:spPr>
          <a:xfrm>
            <a:off x="363681" y="3057106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D6F50E72-3B62-8848-B343-C2CC6CE43417}"/>
              </a:ext>
            </a:extLst>
          </p:cNvPr>
          <p:cNvSpPr/>
          <p:nvPr/>
        </p:nvSpPr>
        <p:spPr>
          <a:xfrm>
            <a:off x="346570" y="4400444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E9572BCA-3E43-7148-923B-507BE1E7A3FE}"/>
              </a:ext>
            </a:extLst>
          </p:cNvPr>
          <p:cNvSpPr/>
          <p:nvPr/>
        </p:nvSpPr>
        <p:spPr>
          <a:xfrm>
            <a:off x="322739" y="5906955"/>
            <a:ext cx="319070" cy="20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Parenthèse ouvrante 18">
            <a:extLst>
              <a:ext uri="{FF2B5EF4-FFF2-40B4-BE49-F238E27FC236}">
                <a16:creationId xmlns:a16="http://schemas.microsoft.com/office/drawing/2014/main" id="{B55E87EC-135D-E545-A7A9-E9A06151A530}"/>
              </a:ext>
            </a:extLst>
          </p:cNvPr>
          <p:cNvSpPr/>
          <p:nvPr/>
        </p:nvSpPr>
        <p:spPr>
          <a:xfrm>
            <a:off x="682751" y="4304223"/>
            <a:ext cx="96567" cy="506874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arenthèse ouvrante 21">
            <a:extLst>
              <a:ext uri="{FF2B5EF4-FFF2-40B4-BE49-F238E27FC236}">
                <a16:creationId xmlns:a16="http://schemas.microsoft.com/office/drawing/2014/main" id="{9BA56AAF-FB9E-7646-B677-05A833001241}"/>
              </a:ext>
            </a:extLst>
          </p:cNvPr>
          <p:cNvSpPr/>
          <p:nvPr/>
        </p:nvSpPr>
        <p:spPr>
          <a:xfrm>
            <a:off x="693557" y="5860473"/>
            <a:ext cx="45719" cy="296596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8AFFF-957A-7C4C-8C79-970819E99A6C}"/>
              </a:ext>
            </a:extLst>
          </p:cNvPr>
          <p:cNvSpPr/>
          <p:nvPr/>
        </p:nvSpPr>
        <p:spPr>
          <a:xfrm>
            <a:off x="1350818" y="1682595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1B43F2-48DA-4841-AFBE-C42703A1FA27}"/>
              </a:ext>
            </a:extLst>
          </p:cNvPr>
          <p:cNvSpPr/>
          <p:nvPr/>
        </p:nvSpPr>
        <p:spPr>
          <a:xfrm>
            <a:off x="1183273" y="3067497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6A66F-672F-8343-9F40-3222195604B9}"/>
              </a:ext>
            </a:extLst>
          </p:cNvPr>
          <p:cNvSpPr/>
          <p:nvPr/>
        </p:nvSpPr>
        <p:spPr>
          <a:xfrm>
            <a:off x="1080125" y="425133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30CB39-5309-2A45-9B96-2903236A511F}"/>
              </a:ext>
            </a:extLst>
          </p:cNvPr>
          <p:cNvSpPr/>
          <p:nvPr/>
        </p:nvSpPr>
        <p:spPr>
          <a:xfrm>
            <a:off x="1097442" y="4611550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9F2C45-49B9-FE4C-8DF0-E7DA7ADE22AB}"/>
              </a:ext>
            </a:extLst>
          </p:cNvPr>
          <p:cNvSpPr/>
          <p:nvPr/>
        </p:nvSpPr>
        <p:spPr>
          <a:xfrm>
            <a:off x="1180570" y="579611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2C0BD-DF79-AF40-A29A-B37FC7D00E72}"/>
              </a:ext>
            </a:extLst>
          </p:cNvPr>
          <p:cNvSpPr/>
          <p:nvPr/>
        </p:nvSpPr>
        <p:spPr>
          <a:xfrm>
            <a:off x="1180570" y="5993541"/>
            <a:ext cx="1963882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1DAE12-AE96-0B45-AD60-EDB360DF250E}"/>
              </a:ext>
            </a:extLst>
          </p:cNvPr>
          <p:cNvSpPr txBox="1"/>
          <p:nvPr/>
        </p:nvSpPr>
        <p:spPr>
          <a:xfrm>
            <a:off x="6096000" y="360862"/>
            <a:ext cx="5260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Rappel de l’id de la fiche entité auteur:</a:t>
            </a:r>
          </a:p>
          <a:p>
            <a:r>
              <a:rPr lang="fr-FR" dirty="0" err="1"/>
              <a:t>xml:id</a:t>
            </a:r>
            <a:r>
              <a:rPr lang="fr-FR" dirty="0"/>
              <a:t>="Marie-</a:t>
            </a:r>
            <a:r>
              <a:rPr lang="fr-FR" dirty="0" err="1"/>
              <a:t>Celie_Agnant</a:t>
            </a:r>
            <a:r>
              <a:rPr lang="fr-FR" dirty="0"/>
              <a:t>"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40A839-95E5-4DB0-A39A-67A5080F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FDF3B82-D0E5-9942-A899-BD6906D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b="4761"/>
          <a:stretch/>
        </p:blipFill>
        <p:spPr>
          <a:xfrm>
            <a:off x="288099" y="1042484"/>
            <a:ext cx="6782875" cy="539885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46469B-007B-B246-8F8B-E746D8D06AED}"/>
              </a:ext>
            </a:extLst>
          </p:cNvPr>
          <p:cNvCxnSpPr/>
          <p:nvPr/>
        </p:nvCxnSpPr>
        <p:spPr>
          <a:xfrm>
            <a:off x="4146115" y="2292263"/>
            <a:ext cx="37077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arenthèse fermante 13">
            <a:extLst>
              <a:ext uri="{FF2B5EF4-FFF2-40B4-BE49-F238E27FC236}">
                <a16:creationId xmlns:a16="http://schemas.microsoft.com/office/drawing/2014/main" id="{76AB4E27-0B41-3546-98B5-DF91567FD9E5}"/>
              </a:ext>
            </a:extLst>
          </p:cNvPr>
          <p:cNvSpPr/>
          <p:nvPr/>
        </p:nvSpPr>
        <p:spPr>
          <a:xfrm>
            <a:off x="6901841" y="2830882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Parenthèse fermante 29">
            <a:extLst>
              <a:ext uri="{FF2B5EF4-FFF2-40B4-BE49-F238E27FC236}">
                <a16:creationId xmlns:a16="http://schemas.microsoft.com/office/drawing/2014/main" id="{3670E1C9-C52B-604B-8741-B9B959C3DDC7}"/>
              </a:ext>
            </a:extLst>
          </p:cNvPr>
          <p:cNvSpPr/>
          <p:nvPr/>
        </p:nvSpPr>
        <p:spPr>
          <a:xfrm>
            <a:off x="3258855" y="3997889"/>
            <a:ext cx="173277" cy="1200411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Parenthèse fermante 30">
            <a:extLst>
              <a:ext uri="{FF2B5EF4-FFF2-40B4-BE49-F238E27FC236}">
                <a16:creationId xmlns:a16="http://schemas.microsoft.com/office/drawing/2014/main" id="{241A2C6B-4E32-DA42-8188-FBF84A15C003}"/>
              </a:ext>
            </a:extLst>
          </p:cNvPr>
          <p:cNvSpPr/>
          <p:nvPr/>
        </p:nvSpPr>
        <p:spPr>
          <a:xfrm>
            <a:off x="7070974" y="5495346"/>
            <a:ext cx="169133" cy="839244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73DBD9-D82D-D04E-915A-2362B131BD25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70974" y="3250504"/>
            <a:ext cx="7828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5A35C7-19F1-7349-B44D-D72B8E481A02}"/>
              </a:ext>
            </a:extLst>
          </p:cNvPr>
          <p:cNvCxnSpPr>
            <a:cxnSpLocks/>
          </p:cNvCxnSpPr>
          <p:nvPr/>
        </p:nvCxnSpPr>
        <p:spPr>
          <a:xfrm>
            <a:off x="3432132" y="4598094"/>
            <a:ext cx="44216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74063A5-0C9E-5147-BB23-BF5EE388A1B6}"/>
              </a:ext>
            </a:extLst>
          </p:cNvPr>
          <p:cNvCxnSpPr>
            <a:cxnSpLocks/>
          </p:cNvCxnSpPr>
          <p:nvPr/>
        </p:nvCxnSpPr>
        <p:spPr>
          <a:xfrm>
            <a:off x="7218155" y="5914968"/>
            <a:ext cx="635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EC08270-AA74-7647-83A3-83FEEBA0FA90}"/>
              </a:ext>
            </a:extLst>
          </p:cNvPr>
          <p:cNvSpPr txBox="1"/>
          <p:nvPr/>
        </p:nvSpPr>
        <p:spPr>
          <a:xfrm>
            <a:off x="8053580" y="205795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Nom et prénom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238DD6-A15B-0844-8119-99F236618EE1}"/>
              </a:ext>
            </a:extLst>
          </p:cNvPr>
          <p:cNvSpPr txBox="1"/>
          <p:nvPr/>
        </p:nvSpPr>
        <p:spPr>
          <a:xfrm>
            <a:off x="8022287" y="2947228"/>
            <a:ext cx="203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Identifiants des </a:t>
            </a:r>
          </a:p>
          <a:p>
            <a:r>
              <a:rPr lang="fr-FR" dirty="0"/>
              <a:t>répertoires autorité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E19FF-FC74-1946-9E04-F6EC8B19D3DE}"/>
              </a:ext>
            </a:extLst>
          </p:cNvPr>
          <p:cNvSpPr txBox="1"/>
          <p:nvPr/>
        </p:nvSpPr>
        <p:spPr>
          <a:xfrm>
            <a:off x="8053580" y="4390037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Naissance et mort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ECCA2B4-D014-2544-B523-7A8A20FE15FA}"/>
              </a:ext>
            </a:extLst>
          </p:cNvPr>
          <p:cNvSpPr txBox="1"/>
          <p:nvPr/>
        </p:nvSpPr>
        <p:spPr>
          <a:xfrm>
            <a:off x="8053095" y="56578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Langues parlées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81B8E275-134D-4CBB-B8DA-A445D986EC39}"/>
              </a:ext>
            </a:extLst>
          </p:cNvPr>
          <p:cNvSpPr txBox="1">
            <a:spLocks/>
          </p:cNvSpPr>
          <p:nvPr/>
        </p:nvSpPr>
        <p:spPr>
          <a:xfrm>
            <a:off x="306471" y="-16606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00FC25-64D9-4153-BFDA-165E15B91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0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/>
          <a:stretch/>
        </p:blipFill>
        <p:spPr>
          <a:xfrm>
            <a:off x="219571" y="1238492"/>
            <a:ext cx="6723658" cy="5117858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6009361" y="1238492"/>
            <a:ext cx="86639" cy="155481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B4E0943-EEB5-8A4C-A9F8-E6DD0525850F}"/>
              </a:ext>
            </a:extLst>
          </p:cNvPr>
          <p:cNvCxnSpPr>
            <a:cxnSpLocks/>
          </p:cNvCxnSpPr>
          <p:nvPr/>
        </p:nvCxnSpPr>
        <p:spPr>
          <a:xfrm>
            <a:off x="6096000" y="1838697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Parenthèse fermante 14">
            <a:extLst>
              <a:ext uri="{FF2B5EF4-FFF2-40B4-BE49-F238E27FC236}">
                <a16:creationId xmlns:a16="http://schemas.microsoft.com/office/drawing/2014/main" id="{F47996AB-35C6-6B47-A447-07C1DBDCD72E}"/>
              </a:ext>
            </a:extLst>
          </p:cNvPr>
          <p:cNvSpPr/>
          <p:nvPr/>
        </p:nvSpPr>
        <p:spPr>
          <a:xfrm>
            <a:off x="6009361" y="2963240"/>
            <a:ext cx="86639" cy="128308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213D51-0F4F-6941-B9C6-4D3F72AD1C7A}"/>
              </a:ext>
            </a:extLst>
          </p:cNvPr>
          <p:cNvCxnSpPr>
            <a:cxnSpLocks/>
          </p:cNvCxnSpPr>
          <p:nvPr/>
        </p:nvCxnSpPr>
        <p:spPr>
          <a:xfrm>
            <a:off x="6096000" y="3563445"/>
            <a:ext cx="119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Parenthèse fermante 17">
            <a:extLst>
              <a:ext uri="{FF2B5EF4-FFF2-40B4-BE49-F238E27FC236}">
                <a16:creationId xmlns:a16="http://schemas.microsoft.com/office/drawing/2014/main" id="{07133892-9397-2F4C-B3C5-DFB9A3C5EAB1}"/>
              </a:ext>
            </a:extLst>
          </p:cNvPr>
          <p:cNvSpPr/>
          <p:nvPr/>
        </p:nvSpPr>
        <p:spPr>
          <a:xfrm>
            <a:off x="5182645" y="4571820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AD42804-4DB5-2C4F-98AC-4F5946938D8A}"/>
              </a:ext>
            </a:extLst>
          </p:cNvPr>
          <p:cNvCxnSpPr>
            <a:cxnSpLocks/>
          </p:cNvCxnSpPr>
          <p:nvPr/>
        </p:nvCxnSpPr>
        <p:spPr>
          <a:xfrm>
            <a:off x="5260933" y="4908979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arenthèse fermante 21">
            <a:extLst>
              <a:ext uri="{FF2B5EF4-FFF2-40B4-BE49-F238E27FC236}">
                <a16:creationId xmlns:a16="http://schemas.microsoft.com/office/drawing/2014/main" id="{36A3F145-F4D3-9646-89CA-435D4CA2DF8A}"/>
              </a:ext>
            </a:extLst>
          </p:cNvPr>
          <p:cNvSpPr/>
          <p:nvPr/>
        </p:nvSpPr>
        <p:spPr>
          <a:xfrm>
            <a:off x="5182645" y="5234477"/>
            <a:ext cx="78288" cy="61395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0E87A88-8F38-AC4D-AA87-F7C122FDA7A8}"/>
              </a:ext>
            </a:extLst>
          </p:cNvPr>
          <p:cNvCxnSpPr>
            <a:cxnSpLocks/>
          </p:cNvCxnSpPr>
          <p:nvPr/>
        </p:nvCxnSpPr>
        <p:spPr>
          <a:xfrm>
            <a:off x="5260933" y="5571636"/>
            <a:ext cx="20292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7376787" y="165403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Lieux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74B28CE-F16B-AE4D-8277-0DF9BD2B1156}"/>
              </a:ext>
            </a:extLst>
          </p:cNvPr>
          <p:cNvSpPr txBox="1"/>
          <p:nvPr/>
        </p:nvSpPr>
        <p:spPr>
          <a:xfrm>
            <a:off x="7376787" y="329089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Professions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45D6FEC-75D9-8F46-9B43-C1B12A65A7AD}"/>
              </a:ext>
            </a:extLst>
          </p:cNvPr>
          <p:cNvSpPr txBox="1"/>
          <p:nvPr/>
        </p:nvSpPr>
        <p:spPr>
          <a:xfrm>
            <a:off x="7392253" y="4664702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Relations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F054C16-8F3F-E04D-90B9-9CBECB4C07C7}"/>
              </a:ext>
            </a:extLst>
          </p:cNvPr>
          <p:cNvSpPr txBox="1"/>
          <p:nvPr/>
        </p:nvSpPr>
        <p:spPr>
          <a:xfrm>
            <a:off x="7392253" y="535678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Événements  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46F7CD94-3401-4EA5-ACA2-25C2F4CB2272}"/>
              </a:ext>
            </a:extLst>
          </p:cNvPr>
          <p:cNvSpPr txBox="1">
            <a:spLocks/>
          </p:cNvSpPr>
          <p:nvPr/>
        </p:nvSpPr>
        <p:spPr>
          <a:xfrm>
            <a:off x="842310" y="-28987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3FEF78-2C74-4571-8F62-4846C567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99" y="408806"/>
            <a:ext cx="2167963" cy="693161"/>
          </a:xfrm>
        </p:spPr>
        <p:txBody>
          <a:bodyPr>
            <a:normAutofit fontScale="90000"/>
          </a:bodyPr>
          <a:lstStyle/>
          <a:p>
            <a:r>
              <a:rPr lang="fr-FR" sz="2200" dirty="0"/>
              <a:t>Partie 1</a:t>
            </a:r>
            <a:r>
              <a:rPr lang="fr-FR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AE35BEC-8E41-D44F-8606-06E5A2BF7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r="16179"/>
          <a:stretch/>
        </p:blipFill>
        <p:spPr>
          <a:xfrm>
            <a:off x="5382199" y="1101967"/>
            <a:ext cx="5542401" cy="5117858"/>
          </a:xfrm>
          <a:prstGeom prst="rect">
            <a:avLst/>
          </a:prstGeom>
        </p:spPr>
      </p:pic>
      <p:pic>
        <p:nvPicPr>
          <p:cNvPr id="20" name="Image 1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E6464D-37A8-F84F-91EB-1D7110FC5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8468" b="4761"/>
          <a:stretch/>
        </p:blipFill>
        <p:spPr>
          <a:xfrm>
            <a:off x="135153" y="955006"/>
            <a:ext cx="5421698" cy="539885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CA0AFD3-4D42-8449-B1F6-830AD496DD28}"/>
              </a:ext>
            </a:extLst>
          </p:cNvPr>
          <p:cNvSpPr txBox="1">
            <a:spLocks/>
          </p:cNvSpPr>
          <p:nvPr/>
        </p:nvSpPr>
        <p:spPr>
          <a:xfrm>
            <a:off x="5911785" y="472673"/>
            <a:ext cx="2167963" cy="69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/>
              <a:t>Partie 2</a:t>
            </a:r>
            <a:r>
              <a:rPr lang="fr-FR" dirty="0"/>
              <a:t>	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3306CF-428F-2349-AFD7-94BF235EB31E}"/>
              </a:ext>
            </a:extLst>
          </p:cNvPr>
          <p:cNvSpPr/>
          <p:nvPr/>
        </p:nvSpPr>
        <p:spPr>
          <a:xfrm>
            <a:off x="1165792" y="2746863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73C7E-C49C-8741-9A0A-5A084BC9677C}"/>
              </a:ext>
            </a:extLst>
          </p:cNvPr>
          <p:cNvSpPr/>
          <p:nvPr/>
        </p:nvSpPr>
        <p:spPr>
          <a:xfrm>
            <a:off x="1165792" y="3059580"/>
            <a:ext cx="847076" cy="160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D216C-BF02-1647-BA17-276306FC6C9A}"/>
              </a:ext>
            </a:extLst>
          </p:cNvPr>
          <p:cNvSpPr/>
          <p:nvPr/>
        </p:nvSpPr>
        <p:spPr>
          <a:xfrm>
            <a:off x="1208343" y="3220445"/>
            <a:ext cx="982653" cy="2000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A27FC4-9129-B544-B523-7D9E5020EE12}"/>
              </a:ext>
            </a:extLst>
          </p:cNvPr>
          <p:cNvSpPr/>
          <p:nvPr/>
        </p:nvSpPr>
        <p:spPr>
          <a:xfrm>
            <a:off x="1267400" y="3855226"/>
            <a:ext cx="92359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61DF08-37DF-5A40-9192-AD9BBFE8794F}"/>
              </a:ext>
            </a:extLst>
          </p:cNvPr>
          <p:cNvSpPr/>
          <p:nvPr/>
        </p:nvSpPr>
        <p:spPr>
          <a:xfrm>
            <a:off x="1822482" y="5277334"/>
            <a:ext cx="923595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9024BB-7C70-0242-BCA9-E21869877E8E}"/>
              </a:ext>
            </a:extLst>
          </p:cNvPr>
          <p:cNvSpPr/>
          <p:nvPr/>
        </p:nvSpPr>
        <p:spPr>
          <a:xfrm>
            <a:off x="7109392" y="1722396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1C3B1A-0802-BE47-8846-7C9713FF8326}"/>
              </a:ext>
            </a:extLst>
          </p:cNvPr>
          <p:cNvSpPr/>
          <p:nvPr/>
        </p:nvSpPr>
        <p:spPr>
          <a:xfrm>
            <a:off x="7217211" y="2037177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9B2252-B55F-E44D-BDB2-3C23599D20EA}"/>
              </a:ext>
            </a:extLst>
          </p:cNvPr>
          <p:cNvSpPr/>
          <p:nvPr/>
        </p:nvSpPr>
        <p:spPr>
          <a:xfrm>
            <a:off x="7200277" y="2341979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D58F164-2EDF-D643-AB24-CF448CB3E690}"/>
              </a:ext>
            </a:extLst>
          </p:cNvPr>
          <p:cNvSpPr/>
          <p:nvPr/>
        </p:nvSpPr>
        <p:spPr>
          <a:xfrm>
            <a:off x="6836375" y="2969097"/>
            <a:ext cx="1356597" cy="1162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2F3968-514C-0240-BEEB-F38D7E04751B}"/>
              </a:ext>
            </a:extLst>
          </p:cNvPr>
          <p:cNvSpPr/>
          <p:nvPr/>
        </p:nvSpPr>
        <p:spPr>
          <a:xfrm>
            <a:off x="7475383" y="4708492"/>
            <a:ext cx="847076" cy="2085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9ED7F104-FDDA-4E0D-B241-8347D02FE4DF}"/>
              </a:ext>
            </a:extLst>
          </p:cNvPr>
          <p:cNvSpPr txBox="1">
            <a:spLocks/>
          </p:cNvSpPr>
          <p:nvPr/>
        </p:nvSpPr>
        <p:spPr>
          <a:xfrm>
            <a:off x="2099700" y="-327456"/>
            <a:ext cx="10866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&lt;div&gt; fiche d’autorité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F61D7E8-9AF2-4BB3-8D35-38382A4D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98DE3F-7577-CD4B-AEE6-10636CA7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b="41810"/>
          <a:stretch/>
        </p:blipFill>
        <p:spPr>
          <a:xfrm>
            <a:off x="297916" y="1421899"/>
            <a:ext cx="8467477" cy="4373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0" name="Parenthèse fermante 9">
            <a:extLst>
              <a:ext uri="{FF2B5EF4-FFF2-40B4-BE49-F238E27FC236}">
                <a16:creationId xmlns:a16="http://schemas.microsoft.com/office/drawing/2014/main" id="{7E621B47-B5EF-DF45-8294-2BB4A9F402C7}"/>
              </a:ext>
            </a:extLst>
          </p:cNvPr>
          <p:cNvSpPr/>
          <p:nvPr/>
        </p:nvSpPr>
        <p:spPr>
          <a:xfrm>
            <a:off x="8678754" y="3217604"/>
            <a:ext cx="86639" cy="2577533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C75B4F0-BAF2-E742-ADEF-6CD60C37A2D7}"/>
              </a:ext>
            </a:extLst>
          </p:cNvPr>
          <p:cNvSpPr txBox="1"/>
          <p:nvPr/>
        </p:nvSpPr>
        <p:spPr>
          <a:xfrm>
            <a:off x="8900928" y="3906205"/>
            <a:ext cx="1790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Contenu de la</a:t>
            </a:r>
          </a:p>
          <a:p>
            <a:r>
              <a:rPr lang="fr-FR" dirty="0"/>
              <a:t>biographie dans </a:t>
            </a:r>
          </a:p>
          <a:p>
            <a:r>
              <a:rPr lang="fr-FR" dirty="0"/>
              <a:t>des balises &lt;p&gt;</a:t>
            </a:r>
          </a:p>
          <a:p>
            <a:r>
              <a:rPr lang="fr-FR" dirty="0"/>
              <a:t>(paragraphe) 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4781998F-54E9-4040-80CC-2C6E6822C2F9}"/>
              </a:ext>
            </a:extLst>
          </p:cNvPr>
          <p:cNvCxnSpPr/>
          <p:nvPr/>
        </p:nvCxnSpPr>
        <p:spPr>
          <a:xfrm flipV="1">
            <a:off x="4531654" y="1778696"/>
            <a:ext cx="3196905" cy="42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15F8E10-34D5-E349-8473-1C87DD55BE13}"/>
              </a:ext>
            </a:extLst>
          </p:cNvPr>
          <p:cNvCxnSpPr>
            <a:cxnSpLocks/>
          </p:cNvCxnSpPr>
          <p:nvPr/>
        </p:nvCxnSpPr>
        <p:spPr>
          <a:xfrm>
            <a:off x="7991605" y="2342367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CA19BE2-168A-DD4D-89D0-C1F1FE723CF4}"/>
              </a:ext>
            </a:extLst>
          </p:cNvPr>
          <p:cNvCxnSpPr>
            <a:cxnSpLocks/>
          </p:cNvCxnSpPr>
          <p:nvPr/>
        </p:nvCxnSpPr>
        <p:spPr>
          <a:xfrm>
            <a:off x="2768252" y="2504983"/>
            <a:ext cx="3983277" cy="2757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D57B948-A779-8C46-BF27-6DEAF8AAC942}"/>
              </a:ext>
            </a:extLst>
          </p:cNvPr>
          <p:cNvCxnSpPr/>
          <p:nvPr/>
        </p:nvCxnSpPr>
        <p:spPr>
          <a:xfrm>
            <a:off x="1026174" y="2580361"/>
            <a:ext cx="174207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2730557-8789-9B4E-A2FD-BE3B63288CC2}"/>
              </a:ext>
            </a:extLst>
          </p:cNvPr>
          <p:cNvCxnSpPr>
            <a:cxnSpLocks/>
          </p:cNvCxnSpPr>
          <p:nvPr/>
        </p:nvCxnSpPr>
        <p:spPr>
          <a:xfrm>
            <a:off x="5099221" y="2394558"/>
            <a:ext cx="289238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F5006C5-5C3A-3B43-88A1-DD60E5849B1C}"/>
              </a:ext>
            </a:extLst>
          </p:cNvPr>
          <p:cNvCxnSpPr>
            <a:cxnSpLocks/>
          </p:cNvCxnSpPr>
          <p:nvPr/>
        </p:nvCxnSpPr>
        <p:spPr>
          <a:xfrm>
            <a:off x="3333051" y="2394558"/>
            <a:ext cx="150412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56D79BF8-08EA-8347-A947-7EC9E4F29750}"/>
              </a:ext>
            </a:extLst>
          </p:cNvPr>
          <p:cNvSpPr txBox="1"/>
          <p:nvPr/>
        </p:nvSpPr>
        <p:spPr>
          <a:xfrm>
            <a:off x="7728559" y="151621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6F94C57-DDDF-D049-84E3-52A53653EF55}"/>
              </a:ext>
            </a:extLst>
          </p:cNvPr>
          <p:cNvSpPr txBox="1"/>
          <p:nvPr/>
        </p:nvSpPr>
        <p:spPr>
          <a:xfrm>
            <a:off x="8984598" y="2135651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7696300D-FFFD-F349-85CD-97C4BE2544B4}"/>
              </a:ext>
            </a:extLst>
          </p:cNvPr>
          <p:cNvSpPr txBox="1"/>
          <p:nvPr/>
        </p:nvSpPr>
        <p:spPr>
          <a:xfrm>
            <a:off x="6735569" y="2592887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nom de l’auteur de la biographie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EF7F93-B071-49AC-99F8-B1E2CCB0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bio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EA5FFDA-F01F-47DD-A19F-7808BB801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C5CAA3F-D303-3043-B2A3-B65454C7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7"/>
          <a:stretch/>
        </p:blipFill>
        <p:spPr>
          <a:xfrm>
            <a:off x="739507" y="292279"/>
            <a:ext cx="6598186" cy="627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EEFAB77-CE1A-8A4E-B663-9743EEFE3FC8}"/>
              </a:ext>
            </a:extLst>
          </p:cNvPr>
          <p:cNvCxnSpPr>
            <a:cxnSpLocks/>
          </p:cNvCxnSpPr>
          <p:nvPr/>
        </p:nvCxnSpPr>
        <p:spPr>
          <a:xfrm>
            <a:off x="4390103" y="1128207"/>
            <a:ext cx="3569110" cy="297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1FF713B4-842F-1045-AC94-E721291AEDF9}"/>
              </a:ext>
            </a:extLst>
          </p:cNvPr>
          <p:cNvCxnSpPr>
            <a:cxnSpLocks/>
          </p:cNvCxnSpPr>
          <p:nvPr/>
        </p:nvCxnSpPr>
        <p:spPr>
          <a:xfrm>
            <a:off x="3288890" y="1096705"/>
            <a:ext cx="13371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88960E-68AB-854F-A7FD-05235A07959E}"/>
              </a:ext>
            </a:extLst>
          </p:cNvPr>
          <p:cNvSpPr txBox="1"/>
          <p:nvPr/>
        </p:nvSpPr>
        <p:spPr>
          <a:xfrm>
            <a:off x="7927744" y="124101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368F4BF-F4B6-A641-BB74-BCDA7322C204}"/>
              </a:ext>
            </a:extLst>
          </p:cNvPr>
          <p:cNvCxnSpPr>
            <a:cxnSpLocks/>
          </p:cNvCxnSpPr>
          <p:nvPr/>
        </p:nvCxnSpPr>
        <p:spPr>
          <a:xfrm>
            <a:off x="7337693" y="1016742"/>
            <a:ext cx="9929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B8B2F1E-FCBC-8947-A5B6-EB429026744D}"/>
              </a:ext>
            </a:extLst>
          </p:cNvPr>
          <p:cNvCxnSpPr>
            <a:cxnSpLocks/>
          </p:cNvCxnSpPr>
          <p:nvPr/>
        </p:nvCxnSpPr>
        <p:spPr>
          <a:xfrm>
            <a:off x="4725223" y="1088598"/>
            <a:ext cx="250640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48FA271-7EDE-DA4E-9966-CE4B25EEFF15}"/>
              </a:ext>
            </a:extLst>
          </p:cNvPr>
          <p:cNvSpPr txBox="1"/>
          <p:nvPr/>
        </p:nvSpPr>
        <p:spPr>
          <a:xfrm>
            <a:off x="8344592" y="832076"/>
            <a:ext cx="1553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7EB17-EA48-914E-B807-AB835A6CCEED}"/>
              </a:ext>
            </a:extLst>
          </p:cNvPr>
          <p:cNvSpPr/>
          <p:nvPr/>
        </p:nvSpPr>
        <p:spPr>
          <a:xfrm>
            <a:off x="1356631" y="1076862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2BA76-132B-BC4D-B3A3-1874BF61B6A7}"/>
              </a:ext>
            </a:extLst>
          </p:cNvPr>
          <p:cNvSpPr/>
          <p:nvPr/>
        </p:nvSpPr>
        <p:spPr>
          <a:xfrm>
            <a:off x="4213012" y="6156273"/>
            <a:ext cx="565575" cy="2000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A5BB902-37A4-A546-9A86-D8A87BC9CD9B}"/>
              </a:ext>
            </a:extLst>
          </p:cNvPr>
          <p:cNvCxnSpPr>
            <a:stCxn id="33" idx="1"/>
          </p:cNvCxnSpPr>
          <p:nvPr/>
        </p:nvCxnSpPr>
        <p:spPr>
          <a:xfrm flipH="1">
            <a:off x="835742" y="1176903"/>
            <a:ext cx="520889" cy="114351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BD60B06-7D08-B24E-A22A-1D1782E9DD1C}"/>
              </a:ext>
            </a:extLst>
          </p:cNvPr>
          <p:cNvCxnSpPr>
            <a:cxnSpLocks/>
            <a:endCxn id="45" idx="2"/>
          </p:cNvCxnSpPr>
          <p:nvPr/>
        </p:nvCxnSpPr>
        <p:spPr>
          <a:xfrm flipH="1" flipV="1">
            <a:off x="722755" y="2744133"/>
            <a:ext cx="3490260" cy="341214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1C64B8A9-83B3-994A-9A14-FD8F23E641EB}"/>
              </a:ext>
            </a:extLst>
          </p:cNvPr>
          <p:cNvSpPr txBox="1"/>
          <p:nvPr/>
        </p:nvSpPr>
        <p:spPr>
          <a:xfrm>
            <a:off x="64562" y="2374801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numéro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C4D0E48-ED4C-EB4E-B1FB-F6122FCE4AFC}"/>
              </a:ext>
            </a:extLst>
          </p:cNvPr>
          <p:cNvCxnSpPr>
            <a:cxnSpLocks/>
          </p:cNvCxnSpPr>
          <p:nvPr/>
        </p:nvCxnSpPr>
        <p:spPr>
          <a:xfrm flipH="1">
            <a:off x="2025445" y="414112"/>
            <a:ext cx="1648329" cy="714095"/>
          </a:xfrm>
          <a:prstGeom prst="straightConnector1">
            <a:avLst/>
          </a:prstGeom>
          <a:ln w="1905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renthèse fermante 49">
            <a:extLst>
              <a:ext uri="{FF2B5EF4-FFF2-40B4-BE49-F238E27FC236}">
                <a16:creationId xmlns:a16="http://schemas.microsoft.com/office/drawing/2014/main" id="{77516F14-262E-D040-BD22-017D4A21517E}"/>
              </a:ext>
            </a:extLst>
          </p:cNvPr>
          <p:cNvSpPr/>
          <p:nvPr/>
        </p:nvSpPr>
        <p:spPr>
          <a:xfrm>
            <a:off x="7296943" y="2744133"/>
            <a:ext cx="170974" cy="30971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1209552-335B-244C-B7AB-FC19273DC651}"/>
              </a:ext>
            </a:extLst>
          </p:cNvPr>
          <p:cNvSpPr txBox="1"/>
          <p:nvPr/>
        </p:nvSpPr>
        <p:spPr>
          <a:xfrm>
            <a:off x="7579056" y="3544080"/>
            <a:ext cx="278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Des &lt;</a:t>
            </a:r>
            <a:r>
              <a:rPr lang="fr-FR" dirty="0" err="1"/>
              <a:t>list</a:t>
            </a:r>
            <a:r>
              <a:rPr lang="fr-FR" dirty="0"/>
              <a:t>&gt; avec un attribut </a:t>
            </a:r>
            <a:r>
              <a:rPr lang="fr-FR" i="1" dirty="0" err="1"/>
              <a:t>subtype</a:t>
            </a:r>
            <a:endParaRPr lang="fr-FR" i="1" dirty="0"/>
          </a:p>
          <a:p>
            <a:r>
              <a:rPr lang="fr-FR" dirty="0"/>
              <a:t>Dans celles-ci des &lt;item&gt;</a:t>
            </a:r>
          </a:p>
          <a:p>
            <a:r>
              <a:rPr lang="fr-FR" dirty="0"/>
              <a:t>pour chaque entrée bibliographique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2B1247-4FD6-4823-8011-A59DE8FC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1834" y="-127711"/>
            <a:ext cx="3299778" cy="1325563"/>
          </a:xfrm>
        </p:spPr>
        <p:txBody>
          <a:bodyPr/>
          <a:lstStyle/>
          <a:p>
            <a:r>
              <a:rPr lang="fr-FR" dirty="0"/>
              <a:t>&lt;div&gt; biblio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D4AE22-4F43-46D5-88B1-3C298545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92E8D01-E57B-D440-947C-912AFEE81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/>
          <a:stretch/>
        </p:blipFill>
        <p:spPr>
          <a:xfrm>
            <a:off x="484880" y="1863921"/>
            <a:ext cx="8728066" cy="3130158"/>
          </a:xfrm>
          <a:prstGeom prst="rect">
            <a:avLst/>
          </a:prstGeom>
        </p:spPr>
      </p:pic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3242AFD-4203-3F4A-8343-43956530CCAB}"/>
              </a:ext>
            </a:extLst>
          </p:cNvPr>
          <p:cNvSpPr/>
          <p:nvPr/>
        </p:nvSpPr>
        <p:spPr>
          <a:xfrm>
            <a:off x="484880" y="2987040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B22B42B7-697E-F142-8BFC-F39D2ADE5A1B}"/>
              </a:ext>
            </a:extLst>
          </p:cNvPr>
          <p:cNvSpPr/>
          <p:nvPr/>
        </p:nvSpPr>
        <p:spPr>
          <a:xfrm>
            <a:off x="484880" y="3998828"/>
            <a:ext cx="475240" cy="2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2840B92A-9F26-8441-870E-CFCBCD7896CC}"/>
              </a:ext>
            </a:extLst>
          </p:cNvPr>
          <p:cNvSpPr/>
          <p:nvPr/>
        </p:nvSpPr>
        <p:spPr>
          <a:xfrm>
            <a:off x="1097280" y="3480668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DBCDE19B-D3FF-F14D-97F2-AEFAA4B7731B}"/>
              </a:ext>
            </a:extLst>
          </p:cNvPr>
          <p:cNvSpPr/>
          <p:nvPr/>
        </p:nvSpPr>
        <p:spPr>
          <a:xfrm>
            <a:off x="1127760" y="4253243"/>
            <a:ext cx="335280" cy="2133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FDF3E60-79B7-7043-9880-A196C4EB149E}"/>
              </a:ext>
            </a:extLst>
          </p:cNvPr>
          <p:cNvCxnSpPr>
            <a:cxnSpLocks/>
          </p:cNvCxnSpPr>
          <p:nvPr/>
        </p:nvCxnSpPr>
        <p:spPr>
          <a:xfrm flipV="1">
            <a:off x="5989320" y="1610348"/>
            <a:ext cx="1938424" cy="1376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932CF48-BC4A-4F43-841F-69D892105180}"/>
              </a:ext>
            </a:extLst>
          </p:cNvPr>
          <p:cNvCxnSpPr>
            <a:cxnSpLocks/>
          </p:cNvCxnSpPr>
          <p:nvPr/>
        </p:nvCxnSpPr>
        <p:spPr>
          <a:xfrm>
            <a:off x="4523330" y="3215065"/>
            <a:ext cx="204511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8BDCE59-20D8-5840-A719-827FB76D9B92}"/>
              </a:ext>
            </a:extLst>
          </p:cNvPr>
          <p:cNvSpPr txBox="1"/>
          <p:nvPr/>
        </p:nvSpPr>
        <p:spPr>
          <a:xfrm>
            <a:off x="7912743" y="14049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source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D7FB5DB-F1FC-FB46-915E-721128D21EAA}"/>
              </a:ext>
            </a:extLst>
          </p:cNvPr>
          <p:cNvCxnSpPr>
            <a:cxnSpLocks/>
          </p:cNvCxnSpPr>
          <p:nvPr/>
        </p:nvCxnSpPr>
        <p:spPr>
          <a:xfrm>
            <a:off x="4523330" y="4212188"/>
            <a:ext cx="146599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7B63931-C2A8-B047-864C-6FD5689E32EB}"/>
              </a:ext>
            </a:extLst>
          </p:cNvPr>
          <p:cNvCxnSpPr>
            <a:cxnSpLocks/>
          </p:cNvCxnSpPr>
          <p:nvPr/>
        </p:nvCxnSpPr>
        <p:spPr>
          <a:xfrm flipV="1">
            <a:off x="5882640" y="1762748"/>
            <a:ext cx="2197504" cy="223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6255685-515A-954A-96B5-84A5D6C985A9}"/>
              </a:ext>
            </a:extLst>
          </p:cNvPr>
          <p:cNvCxnSpPr>
            <a:cxnSpLocks/>
          </p:cNvCxnSpPr>
          <p:nvPr/>
        </p:nvCxnSpPr>
        <p:spPr>
          <a:xfrm flipV="1">
            <a:off x="8137998" y="2233253"/>
            <a:ext cx="1074948" cy="726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3B7A2A3A-325A-324D-928D-40D11411333F}"/>
              </a:ext>
            </a:extLst>
          </p:cNvPr>
          <p:cNvCxnSpPr>
            <a:cxnSpLocks/>
          </p:cNvCxnSpPr>
          <p:nvPr/>
        </p:nvCxnSpPr>
        <p:spPr>
          <a:xfrm>
            <a:off x="6792269" y="3215066"/>
            <a:ext cx="1690502" cy="73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744240E2-D276-F244-8B6C-BF9F7A24C470}"/>
              </a:ext>
            </a:extLst>
          </p:cNvPr>
          <p:cNvSpPr txBox="1"/>
          <p:nvPr/>
        </p:nvSpPr>
        <p:spPr>
          <a:xfrm>
            <a:off x="9052799" y="1863921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sous-type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D2D2A15-6020-5C41-B034-600C84339E1B}"/>
              </a:ext>
            </a:extLst>
          </p:cNvPr>
          <p:cNvCxnSpPr>
            <a:cxnSpLocks/>
          </p:cNvCxnSpPr>
          <p:nvPr/>
        </p:nvCxnSpPr>
        <p:spPr>
          <a:xfrm flipV="1">
            <a:off x="6096000" y="4234185"/>
            <a:ext cx="1738189" cy="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AC4BBEEB-A53F-124A-9CA8-3FDF70F75173}"/>
              </a:ext>
            </a:extLst>
          </p:cNvPr>
          <p:cNvCxnSpPr>
            <a:cxnSpLocks/>
          </p:cNvCxnSpPr>
          <p:nvPr/>
        </p:nvCxnSpPr>
        <p:spPr>
          <a:xfrm flipV="1">
            <a:off x="7467193" y="2254685"/>
            <a:ext cx="1925207" cy="1722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1B1129CF-28CF-2D4D-9300-B7B56A80EB97}"/>
              </a:ext>
            </a:extLst>
          </p:cNvPr>
          <p:cNvCxnSpPr>
            <a:cxnSpLocks/>
          </p:cNvCxnSpPr>
          <p:nvPr/>
        </p:nvCxnSpPr>
        <p:spPr>
          <a:xfrm>
            <a:off x="2349769" y="3715216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594E592A-262B-E44E-AD83-DCFC7573EB37}"/>
              </a:ext>
            </a:extLst>
          </p:cNvPr>
          <p:cNvCxnSpPr>
            <a:cxnSpLocks/>
          </p:cNvCxnSpPr>
          <p:nvPr/>
        </p:nvCxnSpPr>
        <p:spPr>
          <a:xfrm>
            <a:off x="2320693" y="4508979"/>
            <a:ext cx="18259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D0DAF633-2DBD-E04A-8D2B-D771A0C08946}"/>
              </a:ext>
            </a:extLst>
          </p:cNvPr>
          <p:cNvCxnSpPr>
            <a:cxnSpLocks/>
          </p:cNvCxnSpPr>
          <p:nvPr/>
        </p:nvCxnSpPr>
        <p:spPr>
          <a:xfrm flipH="1">
            <a:off x="2291915" y="3766136"/>
            <a:ext cx="1150289" cy="12207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ED43D90-F6A6-CB41-BCCA-DF3505AD67C1}"/>
              </a:ext>
            </a:extLst>
          </p:cNvPr>
          <p:cNvCxnSpPr>
            <a:cxnSpLocks/>
          </p:cNvCxnSpPr>
          <p:nvPr/>
        </p:nvCxnSpPr>
        <p:spPr>
          <a:xfrm flipH="1">
            <a:off x="2444316" y="4508979"/>
            <a:ext cx="1119325" cy="63029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ZoneTexte 59">
            <a:extLst>
              <a:ext uri="{FF2B5EF4-FFF2-40B4-BE49-F238E27FC236}">
                <a16:creationId xmlns:a16="http://schemas.microsoft.com/office/drawing/2014/main" id="{D00F0B2F-90B2-D040-924E-EDE16CE38AFF}"/>
              </a:ext>
            </a:extLst>
          </p:cNvPr>
          <p:cNvSpPr txBox="1"/>
          <p:nvPr/>
        </p:nvSpPr>
        <p:spPr>
          <a:xfrm>
            <a:off x="853724" y="501569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L’adresse web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443C5313-28EA-5C43-BACA-63DBFC5CF18F}"/>
              </a:ext>
            </a:extLst>
          </p:cNvPr>
          <p:cNvCxnSpPr>
            <a:cxnSpLocks/>
          </p:cNvCxnSpPr>
          <p:nvPr/>
        </p:nvCxnSpPr>
        <p:spPr>
          <a:xfrm>
            <a:off x="4373809" y="3735656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04E89D34-8F9F-DA4F-9B01-0A0E3D772932}"/>
              </a:ext>
            </a:extLst>
          </p:cNvPr>
          <p:cNvCxnSpPr>
            <a:cxnSpLocks/>
          </p:cNvCxnSpPr>
          <p:nvPr/>
        </p:nvCxnSpPr>
        <p:spPr>
          <a:xfrm>
            <a:off x="4373809" y="4498939"/>
            <a:ext cx="5055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35049FF5-ABCA-2A40-AFCA-7650F4233CF8}"/>
              </a:ext>
            </a:extLst>
          </p:cNvPr>
          <p:cNvCxnSpPr>
            <a:cxnSpLocks/>
          </p:cNvCxnSpPr>
          <p:nvPr/>
        </p:nvCxnSpPr>
        <p:spPr>
          <a:xfrm>
            <a:off x="4584042" y="3733499"/>
            <a:ext cx="1293420" cy="97089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C66E105A-A980-D84F-A930-50F435AE47D6}"/>
              </a:ext>
            </a:extLst>
          </p:cNvPr>
          <p:cNvCxnSpPr>
            <a:cxnSpLocks/>
          </p:cNvCxnSpPr>
          <p:nvPr/>
        </p:nvCxnSpPr>
        <p:spPr>
          <a:xfrm>
            <a:off x="4595443" y="4508979"/>
            <a:ext cx="1218292" cy="34923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2B159E7E-57FE-A245-8976-952256DE12B9}"/>
              </a:ext>
            </a:extLst>
          </p:cNvPr>
          <p:cNvSpPr txBox="1"/>
          <p:nvPr/>
        </p:nvSpPr>
        <p:spPr>
          <a:xfrm>
            <a:off x="5845138" y="466310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997C2E-1FE1-4E78-B767-6DBD8FB0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&lt;div&gt; adresses web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895430-ABF5-465F-9BAC-8F0B10D3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1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420CB-E093-8047-A55A-0A4B9805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41196"/>
            <a:ext cx="4612193" cy="2809647"/>
          </a:xfrm>
        </p:spPr>
        <p:txBody>
          <a:bodyPr>
            <a:normAutofit/>
          </a:bodyPr>
          <a:lstStyle/>
          <a:p>
            <a:r>
              <a:rPr lang="fr-FR" dirty="0"/>
              <a:t>Fiche d’</a:t>
            </a:r>
            <a:br>
              <a:rPr lang="fr-FR" dirty="0"/>
            </a:br>
            <a:r>
              <a:rPr lang="fr-FR" dirty="0"/>
              <a:t>Anderson </a:t>
            </a:r>
            <a:br>
              <a:rPr lang="fr-FR" dirty="0"/>
            </a:br>
            <a:r>
              <a:rPr lang="fr-FR" dirty="0" err="1"/>
              <a:t>Dovilas</a:t>
            </a:r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F6F54AC-5B8B-5741-85B0-1BC725A50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067" y="136525"/>
            <a:ext cx="7297302" cy="672147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888B7A8-D944-1748-8115-E7567CA3B5F3}"/>
              </a:ext>
            </a:extLst>
          </p:cNvPr>
          <p:cNvSpPr/>
          <p:nvPr/>
        </p:nvSpPr>
        <p:spPr>
          <a:xfrm>
            <a:off x="3505618" y="136525"/>
            <a:ext cx="2146300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FA803C-D213-1544-BEB4-34495A09AD3D}"/>
              </a:ext>
            </a:extLst>
          </p:cNvPr>
          <p:cNvSpPr/>
          <p:nvPr/>
        </p:nvSpPr>
        <p:spPr>
          <a:xfrm>
            <a:off x="3324067" y="3629025"/>
            <a:ext cx="1235651" cy="503238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56AF43B-65CF-CC4E-9F1C-301FA4677914}"/>
              </a:ext>
            </a:extLst>
          </p:cNvPr>
          <p:cNvSpPr/>
          <p:nvPr/>
        </p:nvSpPr>
        <p:spPr>
          <a:xfrm>
            <a:off x="3406617" y="567759"/>
            <a:ext cx="1235651" cy="335529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7CFD0-4BDD-4441-B61E-C20B30243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F16575-AA48-4BBA-9C23-4E3485C0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5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4AE0DBD-D993-E548-BB9D-887A5256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8" y="136525"/>
            <a:ext cx="7214245" cy="657970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3E0EE7B8-8EF9-F048-AFAF-11BF9C77A423}"/>
              </a:ext>
            </a:extLst>
          </p:cNvPr>
          <p:cNvSpPr/>
          <p:nvPr/>
        </p:nvSpPr>
        <p:spPr>
          <a:xfrm>
            <a:off x="202879" y="24122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B369CEB-BEB0-274D-AB7E-47098C7043F6}"/>
              </a:ext>
            </a:extLst>
          </p:cNvPr>
          <p:cNvSpPr/>
          <p:nvPr/>
        </p:nvSpPr>
        <p:spPr>
          <a:xfrm>
            <a:off x="707449" y="2697162"/>
            <a:ext cx="1680151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8A7FA-30BE-4AEF-90FE-B07D85589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85B0AE-B0FF-421B-9CAC-0ED2717C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EC7A70-1FB5-B34C-9704-57C85E66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3" y="136525"/>
            <a:ext cx="7965407" cy="656408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B2381FE9-0E6D-4546-A731-00C8611ED7B7}"/>
              </a:ext>
            </a:extLst>
          </p:cNvPr>
          <p:cNvSpPr/>
          <p:nvPr/>
        </p:nvSpPr>
        <p:spPr>
          <a:xfrm>
            <a:off x="583879" y="2361405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4B6D27C-21E3-5242-8111-820B7023F946}"/>
              </a:ext>
            </a:extLst>
          </p:cNvPr>
          <p:cNvSpPr/>
          <p:nvPr/>
        </p:nvSpPr>
        <p:spPr>
          <a:xfrm>
            <a:off x="6134101" y="959246"/>
            <a:ext cx="139081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EF7E8F9-455C-E44C-A710-84958B905546}"/>
              </a:ext>
            </a:extLst>
          </p:cNvPr>
          <p:cNvSpPr/>
          <p:nvPr/>
        </p:nvSpPr>
        <p:spPr>
          <a:xfrm>
            <a:off x="6223000" y="2516981"/>
            <a:ext cx="193039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7F9833-5C83-40E1-9BBA-843DA7479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3A76FC-9267-4CA1-AB69-815032D9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8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800946" y="383381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Des profils complémentaires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4365" y="1434243"/>
            <a:ext cx="6806754" cy="452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Inès Burri</a:t>
            </a:r>
            <a:r>
              <a:rPr lang="fr-FR" dirty="0">
                <a:latin typeface="+mj-lt"/>
                <a:ea typeface="Calibri" panose="020F0502020204030204" pitchFamily="34" charset="0"/>
              </a:rPr>
              <a:t> : Infographiste 3D, elle est également titulaire d’une licence de lettres et d’un master en histoire ancienne effectués au sein de l’Université Jean Moulin Lyon 3. Elle est actuellement …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fr-FR" dirty="0">
                <a:latin typeface="+mj-lt"/>
                <a:ea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Anaïs Chambat</a:t>
            </a:r>
            <a:r>
              <a:rPr lang="fr-FR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Diplômée d’un master en histoire des mondes germaniques, elle a étudié à l’ENS de Lyon les applications du numérique et des méthodes quantitatives à l’histoire. Elle est actuellement gestionnaire de données de recherche au sein de la Direction des bibliothèques d’Université de Paris. 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endParaRPr lang="fr-FR" dirty="0">
              <a:latin typeface="+mj-lt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2"/>
                </a:solidFill>
                <a:latin typeface="+mj-lt"/>
                <a:ea typeface="Calibri" panose="020F0502020204030204" pitchFamily="34" charset="0"/>
              </a:rPr>
              <a:t>Célian Ringwald : </a:t>
            </a:r>
            <a:r>
              <a:rPr lang="fr-FR" dirty="0">
                <a:latin typeface="+mj-lt"/>
                <a:ea typeface="Calibri" panose="020F0502020204030204" pitchFamily="34" charset="0"/>
              </a:rPr>
              <a:t>Diplômé d’un master en science des données de Lyon 2, il travaille depuis trois ans en tant que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scientiste</a:t>
            </a:r>
            <a:r>
              <a:rPr lang="fr-FR" dirty="0">
                <a:latin typeface="+mj-lt"/>
                <a:ea typeface="Calibri" panose="020F0502020204030204" pitchFamily="34" charset="0"/>
              </a:rPr>
              <a:t> à Marseille chez </a:t>
            </a:r>
            <a:r>
              <a:rPr lang="fr-FR" i="1" dirty="0">
                <a:latin typeface="+mj-lt"/>
                <a:ea typeface="Calibri" panose="020F0502020204030204" pitchFamily="34" charset="0"/>
              </a:rPr>
              <a:t>Data Observer, </a:t>
            </a:r>
            <a:r>
              <a:rPr lang="fr-FR" dirty="0">
                <a:latin typeface="+mj-lt"/>
                <a:ea typeface="Calibri" panose="020F0502020204030204" pitchFamily="34" charset="0"/>
              </a:rPr>
              <a:t>entreprise spécialisée en veille d’information stratégique. 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1" y="5279536"/>
            <a:ext cx="945750" cy="255737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47368C11-0242-41B2-9ADE-7980A3A81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7" y="4532202"/>
            <a:ext cx="908124" cy="721492"/>
          </a:xfrm>
          <a:prstGeom prst="rect">
            <a:avLst/>
          </a:prstGeom>
        </p:spPr>
      </p:pic>
      <p:pic>
        <p:nvPicPr>
          <p:cNvPr id="11" name="Image 5">
            <a:extLst>
              <a:ext uri="{FF2B5EF4-FFF2-40B4-BE49-F238E27FC236}">
                <a16:creationId xmlns:a16="http://schemas.microsoft.com/office/drawing/2014/main" id="{D159857A-CDAD-44A6-B771-F4A3EEBA60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0" y="1716993"/>
            <a:ext cx="945750" cy="556101"/>
          </a:xfrm>
          <a:prstGeom prst="rect">
            <a:avLst/>
          </a:prstGeom>
        </p:spPr>
      </p:pic>
      <p:pic>
        <p:nvPicPr>
          <p:cNvPr id="12" name="Image 6">
            <a:extLst>
              <a:ext uri="{FF2B5EF4-FFF2-40B4-BE49-F238E27FC236}">
                <a16:creationId xmlns:a16="http://schemas.microsoft.com/office/drawing/2014/main" id="{65045F9B-F289-4A36-8844-23E56D2397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50" y="3086010"/>
            <a:ext cx="711593" cy="36149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14813A7E-29A6-4F8A-A368-2751D99FE647}"/>
              </a:ext>
            </a:extLst>
          </p:cNvPr>
          <p:cNvSpPr/>
          <p:nvPr/>
        </p:nvSpPr>
        <p:spPr>
          <a:xfrm flipH="1">
            <a:off x="8335108" y="1525194"/>
            <a:ext cx="275492" cy="4221272"/>
          </a:xfrm>
          <a:prstGeom prst="leftBrace">
            <a:avLst>
              <a:gd name="adj1" fmla="val 8333"/>
              <a:gd name="adj2" fmla="val 52142"/>
            </a:avLst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0DDB3-7AAB-4D3A-93BF-AB3FA6DC26DF}"/>
              </a:ext>
            </a:extLst>
          </p:cNvPr>
          <p:cNvSpPr txBox="1"/>
          <p:nvPr/>
        </p:nvSpPr>
        <p:spPr>
          <a:xfrm>
            <a:off x="8698262" y="2788709"/>
            <a:ext cx="237436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rgbClr val="C00000"/>
                </a:solidFill>
                <a:latin typeface="Abadi" panose="020B0604020202020204" pitchFamily="34" charset="0"/>
              </a:rPr>
              <a:t>Double cursus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Master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Humanités </a:t>
            </a:r>
          </a:p>
          <a:p>
            <a:r>
              <a:rPr lang="fr-FR" sz="3200" dirty="0">
                <a:solidFill>
                  <a:srgbClr val="C00000"/>
                </a:solidFill>
                <a:latin typeface="Abadi" panose="020B0604020202020204" pitchFamily="34" charset="0"/>
              </a:rPr>
              <a:t>Numériques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AF8264E-33A5-41CC-89F1-7B12391B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D589669-0072-4F93-A33A-99B50AC92A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939"/>
          <a:stretch/>
        </p:blipFill>
        <p:spPr>
          <a:xfrm>
            <a:off x="304985" y="3517136"/>
            <a:ext cx="1129380" cy="3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DA7963C-071B-0D48-B7BE-0042778D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" y="170057"/>
            <a:ext cx="8510400" cy="6517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804E1-48D4-4289-A1AB-8CD7C4BE2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603B5B-DBC3-48B1-AB20-265C416E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1D244B8-22AD-494C-B84C-5739C425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" y="279400"/>
            <a:ext cx="10578809" cy="62992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674AC56-5ED1-114F-9636-221432DD9220}"/>
              </a:ext>
            </a:extLst>
          </p:cNvPr>
          <p:cNvSpPr/>
          <p:nvPr/>
        </p:nvSpPr>
        <p:spPr>
          <a:xfrm>
            <a:off x="337747" y="229391"/>
            <a:ext cx="952822" cy="407195"/>
          </a:xfrm>
          <a:prstGeom prst="ellipse">
            <a:avLst/>
          </a:prstGeom>
          <a:noFill/>
          <a:ln w="38100">
            <a:solidFill>
              <a:srgbClr val="FF8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6CC65DF-59BD-E241-B9F4-5224458E4E24}"/>
              </a:ext>
            </a:extLst>
          </p:cNvPr>
          <p:cNvSpPr/>
          <p:nvPr/>
        </p:nvSpPr>
        <p:spPr>
          <a:xfrm>
            <a:off x="3141810" y="432988"/>
            <a:ext cx="1836589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4F626-595E-4021-B010-68C74BB44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7A1225-B0DB-425B-992C-4BE908C1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DEEE8F-8976-DC4D-A2D5-80A7E50A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885576"/>
            <a:ext cx="10460683" cy="2663972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EDC1AEA2-3788-6E48-9E81-2351B644CE95}"/>
              </a:ext>
            </a:extLst>
          </p:cNvPr>
          <p:cNvSpPr/>
          <p:nvPr/>
        </p:nvSpPr>
        <p:spPr>
          <a:xfrm>
            <a:off x="3472011" y="3076348"/>
            <a:ext cx="1379390" cy="503238"/>
          </a:xfrm>
          <a:prstGeom prst="ellipse">
            <a:avLst/>
          </a:prstGeom>
          <a:noFill/>
          <a:ln w="381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A4A9-0CF2-40BA-802F-565B3937C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8F7F35-9C97-4B6D-B7A3-2E91E96B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2" name="Image 11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E72E60A0-7AC7-7649-8E70-09792E0E21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319" r="2315" b="31500"/>
          <a:stretch/>
        </p:blipFill>
        <p:spPr>
          <a:xfrm>
            <a:off x="250719" y="1319387"/>
            <a:ext cx="10651743" cy="41261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92301CD-CFF5-3141-94ED-514EE4D5BBD2}"/>
              </a:ext>
            </a:extLst>
          </p:cNvPr>
          <p:cNvSpPr txBox="1"/>
          <p:nvPr/>
        </p:nvSpPr>
        <p:spPr>
          <a:xfrm>
            <a:off x="464040" y="57162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Corpus XML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FD97C1-25D0-5241-8090-8AABA49D34E6}"/>
              </a:ext>
            </a:extLst>
          </p:cNvPr>
          <p:cNvSpPr txBox="1"/>
          <p:nvPr/>
        </p:nvSpPr>
        <p:spPr>
          <a:xfrm>
            <a:off x="4055346" y="5700138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 Le fichier XSL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22A5587-4DB5-1A47-8525-29A4845BCC9A}"/>
              </a:ext>
            </a:extLst>
          </p:cNvPr>
          <p:cNvSpPr txBox="1"/>
          <p:nvPr/>
        </p:nvSpPr>
        <p:spPr>
          <a:xfrm>
            <a:off x="7337803" y="5732403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 Un résultat (.</a:t>
            </a:r>
            <a:r>
              <a:rPr lang="fr-FR" dirty="0" err="1"/>
              <a:t>xml</a:t>
            </a:r>
            <a:r>
              <a:rPr lang="fr-FR" dirty="0"/>
              <a:t>, .html, .</a:t>
            </a:r>
            <a:r>
              <a:rPr lang="fr-FR" dirty="0" err="1"/>
              <a:t>txt</a:t>
            </a:r>
            <a:r>
              <a:rPr lang="fr-FR" dirty="0"/>
              <a:t>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34C8871-776E-A74A-8A69-0E3AA098CDBC}"/>
              </a:ext>
            </a:extLst>
          </p:cNvPr>
          <p:cNvSpPr txBox="1"/>
          <p:nvPr/>
        </p:nvSpPr>
        <p:spPr>
          <a:xfrm>
            <a:off x="2656639" y="5592974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+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06ACCA8-3A91-644E-A5C7-41E460ABC45E}"/>
              </a:ext>
            </a:extLst>
          </p:cNvPr>
          <p:cNvSpPr txBox="1"/>
          <p:nvPr/>
        </p:nvSpPr>
        <p:spPr>
          <a:xfrm>
            <a:off x="6765691" y="556163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=</a:t>
            </a:r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1A35FD94-E394-AE4E-99AE-6ACF5BFB091E}"/>
              </a:ext>
            </a:extLst>
          </p:cNvPr>
          <p:cNvSpPr/>
          <p:nvPr/>
        </p:nvSpPr>
        <p:spPr>
          <a:xfrm>
            <a:off x="2503833" y="4978394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D6DF997A-6DDF-BE4E-825A-880B69FD0EBD}"/>
              </a:ext>
            </a:extLst>
          </p:cNvPr>
          <p:cNvSpPr/>
          <p:nvPr/>
        </p:nvSpPr>
        <p:spPr>
          <a:xfrm>
            <a:off x="7545019" y="4895498"/>
            <a:ext cx="1065581" cy="16579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AB0DD7-EAA5-4680-9AEF-964BD44B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9545-341B-4370-B2AD-30D75ED1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Les feuilles de transformations XSL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09E13-4F48-D549-952B-0CD6DB27DC01}"/>
              </a:ext>
            </a:extLst>
          </p:cNvPr>
          <p:cNvSpPr txBox="1"/>
          <p:nvPr/>
        </p:nvSpPr>
        <p:spPr>
          <a:xfrm>
            <a:off x="484879" y="1004533"/>
            <a:ext cx="85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 : création d’un tableau avec </a:t>
            </a:r>
            <a:r>
              <a:rPr lang="fr-FR" i="1" dirty="0"/>
              <a:t>entité auteur/ lien/ source du lien/ description du lien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5CF03A0-0377-B24C-88E1-865A14A4C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5" y="1560190"/>
            <a:ext cx="10393500" cy="41776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7124BE-0A68-9849-A4E0-DA3AA455B35A}"/>
              </a:ext>
            </a:extLst>
          </p:cNvPr>
          <p:cNvSpPr/>
          <p:nvPr/>
        </p:nvSpPr>
        <p:spPr>
          <a:xfrm>
            <a:off x="484879" y="2960370"/>
            <a:ext cx="2349761" cy="26289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AE9E666-6801-DE48-8515-BAD261FA65F1}"/>
              </a:ext>
            </a:extLst>
          </p:cNvPr>
          <p:cNvSpPr txBox="1"/>
          <p:nvPr/>
        </p:nvSpPr>
        <p:spPr>
          <a:xfrm>
            <a:off x="4229100" y="2591038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 .</a:t>
            </a:r>
            <a:r>
              <a:rPr lang="fr-FR" dirty="0" err="1"/>
              <a:t>txt</a:t>
            </a:r>
            <a:endParaRPr lang="fr-FR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7FC6A2-BB7C-154D-BD93-1C9641E7F8AF}"/>
              </a:ext>
            </a:extLst>
          </p:cNvPr>
          <p:cNvCxnSpPr>
            <a:endCxn id="14" idx="1"/>
          </p:cNvCxnSpPr>
          <p:nvPr/>
        </p:nvCxnSpPr>
        <p:spPr>
          <a:xfrm flipV="1">
            <a:off x="2834640" y="2775704"/>
            <a:ext cx="1394460" cy="18466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F5D66EA-6A4D-BF4F-84BB-1074B6505DA3}"/>
              </a:ext>
            </a:extLst>
          </p:cNvPr>
          <p:cNvCxnSpPr>
            <a:cxnSpLocks/>
          </p:cNvCxnSpPr>
          <p:nvPr/>
        </p:nvCxnSpPr>
        <p:spPr>
          <a:xfrm flipV="1">
            <a:off x="6526530" y="3516027"/>
            <a:ext cx="1077077" cy="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543CDF8C-28F2-4B4C-9A72-672E647F943D}"/>
              </a:ext>
            </a:extLst>
          </p:cNvPr>
          <p:cNvSpPr txBox="1"/>
          <p:nvPr/>
        </p:nvSpPr>
        <p:spPr>
          <a:xfrm>
            <a:off x="7619239" y="333666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des noms de colonnes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2D0C6C-8F87-5E41-8085-5004F0527998}"/>
              </a:ext>
            </a:extLst>
          </p:cNvPr>
          <p:cNvSpPr/>
          <p:nvPr/>
        </p:nvSpPr>
        <p:spPr>
          <a:xfrm>
            <a:off x="911598" y="3705994"/>
            <a:ext cx="9695441" cy="130609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71AC2CB-633C-4D4F-B975-17B09C7308EC}"/>
              </a:ext>
            </a:extLst>
          </p:cNvPr>
          <p:cNvSpPr txBox="1"/>
          <p:nvPr/>
        </p:nvSpPr>
        <p:spPr>
          <a:xfrm>
            <a:off x="6029185" y="4642754"/>
            <a:ext cx="35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Remplissage des lignes du tableau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024A1A-7D8A-48D0-8226-B1B03A79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A7ACCA-A14A-450B-95BE-ED6E534CB8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9" y="311372"/>
            <a:ext cx="8214277" cy="693161"/>
          </a:xfrm>
        </p:spPr>
        <p:txBody>
          <a:bodyPr>
            <a:normAutofit fontScale="90000"/>
          </a:bodyPr>
          <a:lstStyle/>
          <a:p>
            <a:r>
              <a:rPr lang="fr-FR" dirty="0"/>
              <a:t>Pour obtenir :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B1385F-29D4-4E43-84C7-A7F1BE2C5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98" y="1004533"/>
            <a:ext cx="10532533" cy="562814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B8B2DB2-B45E-4B75-B9CE-27EF9C20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159" y="2784764"/>
            <a:ext cx="4567314" cy="1441678"/>
          </a:xfrm>
        </p:spPr>
        <p:txBody>
          <a:bodyPr anchor="b">
            <a:noAutofit/>
          </a:bodyPr>
          <a:lstStyle/>
          <a:p>
            <a:pPr algn="l"/>
            <a:r>
              <a:rPr lang="fr-FR" sz="4400" dirty="0"/>
              <a:t>IV. Exploitation des données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D2999D-E089-48D0-8E0C-2A5F6DD8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 spectre couvert par les répertoires d’autorités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/>
        </p:nvGraphicFramePr>
        <p:xfrm>
          <a:off x="484878" y="1133470"/>
          <a:ext cx="5924551" cy="229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/>
          <p:cNvGraphicFramePr>
            <a:graphicFrameLocks/>
          </p:cNvGraphicFramePr>
          <p:nvPr/>
        </p:nvGraphicFramePr>
        <p:xfrm>
          <a:off x="5536790" y="3238025"/>
          <a:ext cx="5067300" cy="2647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6694002" y="1639138"/>
            <a:ext cx="362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notices DBPEDIA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50 notices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57 notices BNF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07854" y="3598883"/>
            <a:ext cx="4539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Sur 220 entités auteurs, 7 ne possèdent qu’un identifiant celui de la BNF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15 possèdent deux identifiants à savoir ceux de la BNF et du VIAF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35 possèdent à la fois ces identifiants et une entrée au sein de la base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163 demeurent non renseignés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2B46C8-3397-4154-8465-D4BD5BA5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8F6BB07-AE74-4E8F-B58A-FE1945B63875}"/>
              </a:ext>
            </a:extLst>
          </p:cNvPr>
          <p:cNvSpPr txBox="1"/>
          <p:nvPr/>
        </p:nvSpPr>
        <p:spPr>
          <a:xfrm>
            <a:off x="1424951" y="5753929"/>
            <a:ext cx="362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Ile-en-ile, Spla, Wiki, ORCID, VIAF, ISNI</a:t>
            </a:r>
          </a:p>
        </p:txBody>
      </p:sp>
    </p:spTree>
    <p:extLst>
      <p:ext uri="{BB962C8B-B14F-4D97-AF65-F5344CB8AC3E}">
        <p14:creationId xmlns:p14="http://schemas.microsoft.com/office/powerpoint/2010/main" val="334360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1810" y="1032034"/>
            <a:ext cx="8450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highlight>
                  <a:srgbClr val="FFFF00"/>
                </a:highlight>
              </a:rPr>
              <a:t>Sexe/genre</a:t>
            </a:r>
            <a:r>
              <a:rPr lang="fr-FR" dirty="0"/>
              <a:t>: 67 notices disposent de la donnée soit 30,5% des entités auteurs.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75% des données extraites automatiquement proviennent du SPLA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quart restant de la BNF.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91810" y="2156091"/>
            <a:ext cx="4046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highlight>
                  <a:srgbClr val="FFFF00"/>
                </a:highlight>
              </a:rPr>
              <a:t>Langue parlées et/ou écrites </a:t>
            </a:r>
            <a:r>
              <a:rPr lang="fr-FR" dirty="0"/>
              <a:t>: 98% des notices mentionnent le français (BNF, SPLA) et 2% le créole (BNF)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Pour une mobilité de la littérature francophone</a:t>
            </a:r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697182"/>
              </p:ext>
            </p:extLst>
          </p:nvPr>
        </p:nvGraphicFramePr>
        <p:xfrm>
          <a:off x="783464" y="3346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DCA443-9766-48F9-9B41-2501CC90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CFDCE-AAB2-44EA-A7B0-B8C6ABD1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92957-B5CB-4CFA-AFA7-F6CA49A6E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4"/>
          <a:stretch/>
        </p:blipFill>
        <p:spPr>
          <a:xfrm>
            <a:off x="4718133" y="3891208"/>
            <a:ext cx="6004017" cy="2690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C7337-6233-4EE0-BD95-8DFE03166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7"/>
          <a:stretch/>
        </p:blipFill>
        <p:spPr>
          <a:xfrm>
            <a:off x="349593" y="237311"/>
            <a:ext cx="7370549" cy="3653897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1A928434-BDDC-47F3-976E-75EBFA8C2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EDB2511-C4B2-4BD3-855A-8CA9F05DE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" y="762592"/>
            <a:ext cx="4346110" cy="43461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12259"/>
            <a:ext cx="10515600" cy="794935"/>
          </a:xfrm>
        </p:spPr>
        <p:txBody>
          <a:bodyPr>
            <a:normAutofit/>
          </a:bodyPr>
          <a:lstStyle/>
          <a:p>
            <a:r>
              <a:rPr lang="fr-FR" dirty="0"/>
              <a:t>Cartographier le Web et le visualiser…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537B0E-4C11-406A-ABFB-63BAC13F87C7}"/>
              </a:ext>
            </a:extLst>
          </p:cNvPr>
          <p:cNvSpPr txBox="1"/>
          <p:nvPr/>
        </p:nvSpPr>
        <p:spPr>
          <a:xfrm>
            <a:off x="5934082" y="1221570"/>
            <a:ext cx="50480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Contenus, producteurs et autres en milieu internet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8A90D8-AE5A-4BE6-BC9D-1CE3E6759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85" y="4734119"/>
            <a:ext cx="6199392" cy="14857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1C4EEC3-985F-4A6B-BD35-2D1A05CB8B11}"/>
              </a:ext>
            </a:extLst>
          </p:cNvPr>
          <p:cNvSpPr txBox="1"/>
          <p:nvPr/>
        </p:nvSpPr>
        <p:spPr>
          <a:xfrm>
            <a:off x="5762609" y="4017957"/>
            <a:ext cx="40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Parcours d’acteurs physico-numérique 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DD7405-1B9C-41DD-A8E2-439882C49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049" y="2209853"/>
            <a:ext cx="3313832" cy="1671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7858E0-53EA-4BDF-A98C-AC4D95CE2C75}"/>
              </a:ext>
            </a:extLst>
          </p:cNvPr>
          <p:cNvSpPr txBox="1"/>
          <p:nvPr/>
        </p:nvSpPr>
        <p:spPr>
          <a:xfrm>
            <a:off x="6630291" y="1703996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Lecture distante de contenus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7CC6E-28CE-47D9-A3A6-02EDC04A9398}"/>
              </a:ext>
            </a:extLst>
          </p:cNvPr>
          <p:cNvSpPr txBox="1"/>
          <p:nvPr/>
        </p:nvSpPr>
        <p:spPr>
          <a:xfrm>
            <a:off x="370544" y="1888662"/>
            <a:ext cx="22573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Des réseaux ?</a:t>
            </a:r>
          </a:p>
          <a:p>
            <a:r>
              <a:rPr lang="fr-FR" sz="2800" dirty="0"/>
              <a:t>-d’auteurs</a:t>
            </a:r>
          </a:p>
          <a:p>
            <a:r>
              <a:rPr lang="fr-FR" sz="2800" dirty="0"/>
              <a:t>-de contenus</a:t>
            </a:r>
          </a:p>
          <a:p>
            <a:endParaRPr lang="fr-FR" sz="28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32A815E-B8C8-4DFC-81C7-61C9E84EC1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6" y="4539616"/>
            <a:ext cx="2681484" cy="18158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9633EBB-245A-4EC1-B4AD-1C520F5B99FC}"/>
              </a:ext>
            </a:extLst>
          </p:cNvPr>
          <p:cNvSpPr/>
          <p:nvPr/>
        </p:nvSpPr>
        <p:spPr>
          <a:xfrm>
            <a:off x="620962" y="412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Des cartes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210518B-361F-486F-ACF4-86B76A48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FF5F79-8FD5-411F-8763-C156D4C6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937C7C-7E5E-42AC-8708-79F0A0E0B3D2}"/>
              </a:ext>
            </a:extLst>
          </p:cNvPr>
          <p:cNvSpPr txBox="1"/>
          <p:nvPr/>
        </p:nvSpPr>
        <p:spPr>
          <a:xfrm>
            <a:off x="4539139" y="2855494"/>
            <a:ext cx="3113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Nationalité + âge des auteurs</a:t>
            </a:r>
          </a:p>
        </p:txBody>
      </p:sp>
    </p:spTree>
    <p:extLst>
      <p:ext uri="{BB962C8B-B14F-4D97-AF65-F5344CB8AC3E}">
        <p14:creationId xmlns:p14="http://schemas.microsoft.com/office/powerpoint/2010/main" val="44636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Des professions aux « parcours de vie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056878" y="1700843"/>
            <a:ext cx="512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individu peut avoir exercé plusieurs professions au cours de sa vie.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L’extraction ne nous permet pas d’adopter une approche diachronique des entités auteurs et ne peut qu’en rendre compte quantitativement.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4" y="4141761"/>
            <a:ext cx="6841206" cy="163951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17FB50-E1C1-49B4-B058-9B714260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17738D-9846-4630-BCB6-584D930DB4F7}"/>
              </a:ext>
            </a:extLst>
          </p:cNvPr>
          <p:cNvSpPr txBox="1"/>
          <p:nvPr/>
        </p:nvSpPr>
        <p:spPr>
          <a:xfrm>
            <a:off x="1191883" y="2070175"/>
            <a:ext cx="346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Infographie professions 1; 2; 3</a:t>
            </a:r>
          </a:p>
        </p:txBody>
      </p:sp>
    </p:spTree>
    <p:extLst>
      <p:ext uri="{BB962C8B-B14F-4D97-AF65-F5344CB8AC3E}">
        <p14:creationId xmlns:p14="http://schemas.microsoft.com/office/powerpoint/2010/main" val="6700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4D776-818E-4DC9-B33E-4ED4F34B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>
                <a:solidFill>
                  <a:schemeClr val="tx1"/>
                </a:solidFill>
              </a:rPr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0794A5AC-006B-41BB-96D4-63C3EFD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</p:spPr>
        <p:txBody>
          <a:bodyPr>
            <a:normAutofit fontScale="90000"/>
          </a:bodyPr>
          <a:lstStyle/>
          <a:p>
            <a:r>
              <a:rPr lang="fr-FR" dirty="0"/>
              <a:t>Les auteurs sur le Web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881A3-8A5F-46F9-8DDB-BD298CCCF522}"/>
              </a:ext>
            </a:extLst>
          </p:cNvPr>
          <p:cNvSpPr txBox="1"/>
          <p:nvPr/>
        </p:nvSpPr>
        <p:spPr>
          <a:xfrm>
            <a:off x="416454" y="1818861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175 auteurs avec un wiki_id, dont 160 avec au moins une page Wikipédia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FA0B1C1-8CD9-43FD-999F-F538C1791CF8}"/>
              </a:ext>
            </a:extLst>
          </p:cNvPr>
          <p:cNvGraphicFramePr>
            <a:graphicFrameLocks/>
          </p:cNvGraphicFramePr>
          <p:nvPr/>
        </p:nvGraphicFramePr>
        <p:xfrm>
          <a:off x="760677" y="25560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B786331-048A-40C6-8154-2E6B2C9A5340}"/>
              </a:ext>
            </a:extLst>
          </p:cNvPr>
          <p:cNvGraphicFramePr>
            <a:graphicFrameLocks/>
          </p:cNvGraphicFramePr>
          <p:nvPr/>
        </p:nvGraphicFramePr>
        <p:xfrm>
          <a:off x="6096000" y="25560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Picture 9">
            <a:extLst>
              <a:ext uri="{FF2B5EF4-FFF2-40B4-BE49-F238E27FC236}">
                <a16:creationId xmlns:a16="http://schemas.microsoft.com/office/drawing/2014/main" id="{668566DE-3FEF-4D86-BCB3-BF29F5FF7B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068BBCE-1411-4DE4-B586-7DF2CFCD1A9E}"/>
              </a:ext>
            </a:extLst>
          </p:cNvPr>
          <p:cNvSpPr txBox="1"/>
          <p:nvPr/>
        </p:nvSpPr>
        <p:spPr>
          <a:xfrm>
            <a:off x="2778734" y="1127080"/>
            <a:ext cx="6634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ighlight>
                  <a:srgbClr val="FFFF00"/>
                </a:highlight>
              </a:rPr>
              <a:t>Taille notices biographiques (résultats TXM, Ira)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ighlight>
                  <a:srgbClr val="FFFF00"/>
                </a:highlight>
              </a:rPr>
              <a:t>Nbre articles Wiki par langue, leur longueur moyenne </a:t>
            </a:r>
          </a:p>
        </p:txBody>
      </p:sp>
    </p:spTree>
    <p:extLst>
      <p:ext uri="{BB962C8B-B14F-4D97-AF65-F5344CB8AC3E}">
        <p14:creationId xmlns:p14="http://schemas.microsoft.com/office/powerpoint/2010/main" val="169492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4BE4B07-B828-4CF6-A981-3D238303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965043D-330B-41BE-AD4E-F1D1441BB1D5}"/>
              </a:ext>
            </a:extLst>
          </p:cNvPr>
          <p:cNvSpPr txBox="1"/>
          <p:nvPr/>
        </p:nvSpPr>
        <p:spPr>
          <a:xfrm>
            <a:off x="3769895" y="834189"/>
            <a:ext cx="6144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Wikipédia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Date de création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Nbre de mise à jour de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Nbre de visites / j. </a:t>
            </a:r>
            <a:r>
              <a:rPr lang="fr-FR" dirty="0">
                <a:sym typeface="Wingdings" panose="05000000000000000000" pitchFamily="2" charset="2"/>
              </a:rPr>
              <a:t> popularité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333693-886E-405B-9C22-9B3D760BB656}"/>
              </a:ext>
            </a:extLst>
          </p:cNvPr>
          <p:cNvSpPr txBox="1"/>
          <p:nvPr/>
        </p:nvSpPr>
        <p:spPr>
          <a:xfrm>
            <a:off x="3769895" y="2502569"/>
            <a:ext cx="3882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Pages auteurs : Sur 29, cb sont encore alimentées ? </a:t>
            </a:r>
          </a:p>
        </p:txBody>
      </p:sp>
    </p:spTree>
    <p:extLst>
      <p:ext uri="{BB962C8B-B14F-4D97-AF65-F5344CB8AC3E}">
        <p14:creationId xmlns:p14="http://schemas.microsoft.com/office/powerpoint/2010/main" val="213382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0089B3A-1F77-4073-A986-7EE23671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E2B5B-CCD5-49D3-AF3A-82AE3F44AE91}"/>
              </a:ext>
            </a:extLst>
          </p:cNvPr>
          <p:cNvSpPr txBox="1"/>
          <p:nvPr/>
        </p:nvSpPr>
        <p:spPr>
          <a:xfrm>
            <a:off x="3669631" y="2711114"/>
            <a:ext cx="485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Diapo à partir des graphes du livrable 3 p. 39-40</a:t>
            </a:r>
          </a:p>
        </p:txBody>
      </p:sp>
    </p:spTree>
    <p:extLst>
      <p:ext uri="{BB962C8B-B14F-4D97-AF65-F5344CB8AC3E}">
        <p14:creationId xmlns:p14="http://schemas.microsoft.com/office/powerpoint/2010/main" val="352833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090440-FD9C-0A4D-BE06-41AF15986B2F}"/>
              </a:ext>
            </a:extLst>
          </p:cNvPr>
          <p:cNvSpPr txBox="1">
            <a:spLocks/>
          </p:cNvSpPr>
          <p:nvPr/>
        </p:nvSpPr>
        <p:spPr>
          <a:xfrm>
            <a:off x="484878" y="311372"/>
            <a:ext cx="10119212" cy="65221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Vers l’identification de nouveaux auteurs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0810" y="1052676"/>
            <a:ext cx="766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 textuelle des notices biographiques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Analyses en réseaux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1043" t="247"/>
          <a:stretch/>
        </p:blipFill>
        <p:spPr>
          <a:xfrm>
            <a:off x="515737" y="2037373"/>
            <a:ext cx="4372614" cy="3976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902868" y="5265974"/>
            <a:ext cx="536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Ici, liens entre les entités auteurs et les personnes qui rédigent leurs notices biographiques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61" y="2738902"/>
            <a:ext cx="5810250" cy="23050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61325" y="1893521"/>
            <a:ext cx="551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liens de collaborations identifiés au sein des notices biographiques et des répertoires d’autorités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16D3C75-F3DE-4CF0-BA18-42E343C7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4154" y="3076256"/>
            <a:ext cx="5563042" cy="705488"/>
          </a:xfrm>
        </p:spPr>
        <p:txBody>
          <a:bodyPr anchor="b">
            <a:noAutofit/>
          </a:bodyPr>
          <a:lstStyle/>
          <a:p>
            <a:pPr algn="l"/>
            <a:r>
              <a:rPr lang="fr-FR" sz="4400" dirty="0"/>
              <a:t>V. Retour d’expérience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041A86-F8B0-49E0-88F6-8A446643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3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6797" y="1356851"/>
            <a:ext cx="3698171" cy="1048616"/>
          </a:xfrm>
          <a:noFill/>
        </p:spPr>
        <p:txBody>
          <a:bodyPr>
            <a:noAutofit/>
          </a:bodyPr>
          <a:lstStyle/>
          <a:p>
            <a:pPr algn="l"/>
            <a:r>
              <a:rPr lang="fr-FR" sz="3600" dirty="0"/>
              <a:t>Conclusions</a:t>
            </a:r>
            <a:br>
              <a:rPr lang="fr-FR" sz="3600" dirty="0"/>
            </a:br>
            <a:endParaRPr lang="fr-FR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702"/>
          <a:stretch/>
        </p:blipFill>
        <p:spPr>
          <a:xfrm>
            <a:off x="154074" y="0"/>
            <a:ext cx="7537704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D008DC-E7F8-4E13-A798-22ACFC14D98D}"/>
              </a:ext>
            </a:extLst>
          </p:cNvPr>
          <p:cNvSpPr/>
          <p:nvPr/>
        </p:nvSpPr>
        <p:spPr>
          <a:xfrm>
            <a:off x="7671718" y="2405467"/>
            <a:ext cx="45002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travail généralisable, du local au global.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 flexible, possibilité d’ajouter de nouvelles sources d’informations : données sociales, données ISNI, etc.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identifications de nouveaux auteurs grâce au processus d’enrichissement.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s’agit ici d’une première étape d’un projet qui a encore tout à définir.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336818-E587-433B-A5DA-5F792CC2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4841" y="114404"/>
            <a:ext cx="10515600" cy="682010"/>
          </a:xfrm>
        </p:spPr>
        <p:txBody>
          <a:bodyPr>
            <a:normAutofit fontScale="90000"/>
          </a:bodyPr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09285"/>
            <a:ext cx="10982131" cy="5612190"/>
          </a:xfrm>
        </p:spPr>
        <p:txBody>
          <a:bodyPr>
            <a:normAutofit fontScale="70000" lnSpcReduction="20000"/>
          </a:bodyPr>
          <a:lstStyle/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Barthes R</a:t>
            </a:r>
            <a:r>
              <a:rPr lang="fr-FR" sz="2200" dirty="0">
                <a:ea typeface="Calibri" panose="020F0502020204030204" pitchFamily="34" charset="0"/>
              </a:rPr>
              <a:t>oland, « </a:t>
            </a:r>
            <a:r>
              <a:rPr lang="en-US" sz="2200" dirty="0"/>
              <a:t>The death and return of the author</a:t>
            </a:r>
            <a:r>
              <a:rPr lang="fr-FR" sz="2200" dirty="0">
                <a:ea typeface="Calibri" panose="020F0502020204030204" pitchFamily="34" charset="0"/>
              </a:rPr>
              <a:t> », </a:t>
            </a:r>
            <a:r>
              <a:rPr lang="en-US" sz="2200" dirty="0"/>
              <a:t>Edinburgh : Edinburgh university press ,</a:t>
            </a:r>
            <a:r>
              <a:rPr lang="fr-FR" sz="2200" dirty="0">
                <a:ea typeface="Calibri" panose="020F0502020204030204" pitchFamily="34" charset="0"/>
              </a:rPr>
              <a:t> 1998 </a:t>
            </a:r>
            <a:endParaRPr lang="fr-FR" sz="2200" cap="small" dirty="0">
              <a:ea typeface="Calibri" panose="020F0502020204030204" pitchFamily="34" charset="0"/>
            </a:endParaRP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Ben </a:t>
            </a:r>
            <a:r>
              <a:rPr lang="fr-FR" sz="2200" cap="small" dirty="0" err="1">
                <a:ea typeface="Calibri" panose="020F0502020204030204" pitchFamily="34" charset="0"/>
              </a:rPr>
              <a:t>Hazez</a:t>
            </a:r>
            <a:r>
              <a:rPr lang="fr-FR" sz="2200" cap="small" dirty="0">
                <a:ea typeface="Calibri" panose="020F0502020204030204" pitchFamily="34" charset="0"/>
              </a:rPr>
              <a:t> S</a:t>
            </a:r>
            <a:r>
              <a:rPr lang="fr-FR" sz="2200" dirty="0">
                <a:ea typeface="Calibri" panose="020F0502020204030204" pitchFamily="34" charset="0"/>
              </a:rPr>
              <a:t>lim</a:t>
            </a:r>
            <a:r>
              <a:rPr lang="fr-FR" sz="2200" cap="small" dirty="0">
                <a:ea typeface="Calibri" panose="020F0502020204030204" pitchFamily="34" charset="0"/>
              </a:rPr>
              <a:t>, </a:t>
            </a:r>
            <a:r>
              <a:rPr lang="fr-FR" sz="2200" cap="small" dirty="0" err="1">
                <a:ea typeface="Calibri" panose="020F0502020204030204" pitchFamily="34" charset="0"/>
              </a:rPr>
              <a:t>Decles</a:t>
            </a:r>
            <a:r>
              <a:rPr lang="fr-FR" sz="2200" cap="small" dirty="0">
                <a:ea typeface="Calibri" panose="020F0502020204030204" pitchFamily="34" charset="0"/>
              </a:rPr>
              <a:t> </a:t>
            </a:r>
            <a:r>
              <a:rPr lang="fr-FR" sz="2200" dirty="0">
                <a:ea typeface="Calibri" panose="020F0502020204030204" pitchFamily="34" charset="0"/>
              </a:rPr>
              <a:t>Jean Pierre</a:t>
            </a:r>
            <a:r>
              <a:rPr lang="fr-FR" sz="2200" cap="small" dirty="0">
                <a:ea typeface="Calibri" panose="020F0502020204030204" pitchFamily="34" charset="0"/>
              </a:rPr>
              <a:t>, </a:t>
            </a:r>
            <a:r>
              <a:rPr lang="fr-FR" sz="2200" cap="small" dirty="0" err="1">
                <a:ea typeface="Calibri" panose="020F0502020204030204" pitchFamily="34" charset="0"/>
              </a:rPr>
              <a:t>Minel</a:t>
            </a:r>
            <a:r>
              <a:rPr lang="fr-FR" sz="2200" cap="small" dirty="0">
                <a:ea typeface="Calibri" panose="020F0502020204030204" pitchFamily="34" charset="0"/>
              </a:rPr>
              <a:t> J</a:t>
            </a:r>
            <a:r>
              <a:rPr lang="fr-FR" sz="2200" dirty="0">
                <a:ea typeface="Calibri" panose="020F0502020204030204" pitchFamily="34" charset="0"/>
              </a:rPr>
              <a:t>ean-Luc, « Modèle d'exploration contextuelle pour l'analyse sémantique des textes », </a:t>
            </a:r>
            <a:r>
              <a:rPr lang="fr-FR" sz="2200" i="1" dirty="0">
                <a:ea typeface="Calibri" panose="020F0502020204030204" pitchFamily="34" charset="0"/>
              </a:rPr>
              <a:t>HAL</a:t>
            </a:r>
            <a:r>
              <a:rPr lang="fr-FR" sz="2200" dirty="0">
                <a:ea typeface="Calibri" panose="020F0502020204030204" pitchFamily="34" charset="0"/>
              </a:rPr>
              <a:t>,  2006</a:t>
            </a:r>
            <a:endParaRPr lang="fr-FR" sz="2200" cap="small" dirty="0">
              <a:ea typeface="Times New Roman" panose="02020603050405020304" pitchFamily="18" charset="0"/>
            </a:endParaRP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2200" cap="small" dirty="0">
                <a:ea typeface="Times New Roman" panose="02020603050405020304" pitchFamily="18" charset="0"/>
              </a:rPr>
              <a:t>Bélisle</a:t>
            </a:r>
            <a:r>
              <a:rPr lang="fr-FR" sz="2200" dirty="0">
                <a:ea typeface="Times New Roman" panose="02020603050405020304" pitchFamily="18" charset="0"/>
              </a:rPr>
              <a:t> Claire, « Du papier à l’écran : lire se transforme », </a:t>
            </a:r>
            <a:r>
              <a:rPr lang="fr-FR" sz="2200" i="1" dirty="0">
                <a:ea typeface="Times New Roman" panose="02020603050405020304" pitchFamily="18" charset="0"/>
              </a:rPr>
              <a:t>Lire dans un monde numérique</a:t>
            </a:r>
            <a:r>
              <a:rPr lang="fr-FR" sz="2200" dirty="0">
                <a:ea typeface="Times New Roman" panose="02020603050405020304" pitchFamily="18" charset="0"/>
              </a:rPr>
              <a:t>, Villeurbanne, 2011, pp. 112-162.</a:t>
            </a:r>
          </a:p>
          <a:p>
            <a:pPr indent="180340" algn="just">
              <a:spcBef>
                <a:spcPts val="1200"/>
              </a:spcBef>
              <a:spcAft>
                <a:spcPts val="600"/>
              </a:spcAft>
            </a:pPr>
            <a:r>
              <a:rPr lang="fr-FR" sz="2200" cap="small" dirty="0">
                <a:ea typeface="Times New Roman" panose="02020603050405020304" pitchFamily="18" charset="0"/>
              </a:rPr>
              <a:t>Bonnet G</a:t>
            </a:r>
            <a:r>
              <a:rPr lang="fr-FR" sz="2200" dirty="0">
                <a:ea typeface="Times New Roman" panose="02020603050405020304" pitchFamily="18" charset="0"/>
              </a:rPr>
              <a:t>illes, « L’</a:t>
            </a:r>
            <a:r>
              <a:rPr lang="fr-FR" sz="2200" dirty="0" err="1">
                <a:ea typeface="Times New Roman" panose="02020603050405020304" pitchFamily="18" charset="0"/>
              </a:rPr>
              <a:t>hypéritexte</a:t>
            </a:r>
            <a:r>
              <a:rPr lang="fr-FR" sz="2200" dirty="0">
                <a:ea typeface="Times New Roman" panose="02020603050405020304" pitchFamily="18" charset="0"/>
              </a:rPr>
              <a:t>. Poétique de la relecture dans l’œuvre numérique de François Bon », in </a:t>
            </a:r>
            <a:r>
              <a:rPr lang="fr-FR" sz="2200" i="1" dirty="0">
                <a:ea typeface="Times New Roman" panose="02020603050405020304" pitchFamily="18" charset="0"/>
              </a:rPr>
              <a:t>Poétique</a:t>
            </a:r>
            <a:r>
              <a:rPr lang="fr-FR" sz="2200" dirty="0">
                <a:ea typeface="Times New Roman" panose="02020603050405020304" pitchFamily="18" charset="0"/>
              </a:rPr>
              <a:t>, n° 175, Paris, 2014, pp. 21-34.</a:t>
            </a:r>
          </a:p>
          <a:p>
            <a:pPr indent="180340" algn="just">
              <a:spcAft>
                <a:spcPts val="600"/>
              </a:spcAft>
            </a:pPr>
            <a:r>
              <a:rPr lang="fr-FR" sz="2200" cap="small" dirty="0">
                <a:ea typeface="Times New Roman" panose="02020603050405020304" pitchFamily="18" charset="0"/>
              </a:rPr>
              <a:t>-</a:t>
            </a:r>
            <a:r>
              <a:rPr lang="fr-FR" sz="2200" dirty="0">
                <a:ea typeface="Times New Roman" panose="02020603050405020304" pitchFamily="18" charset="0"/>
              </a:rPr>
              <a:t>, « L’</a:t>
            </a:r>
            <a:r>
              <a:rPr lang="fr-FR" sz="2200" i="1" dirty="0" err="1">
                <a:ea typeface="Times New Roman" panose="02020603050405020304" pitchFamily="18" charset="0"/>
              </a:rPr>
              <a:t>autoblographie</a:t>
            </a:r>
            <a:r>
              <a:rPr lang="fr-FR" sz="2200" dirty="0">
                <a:ea typeface="Times New Roman" panose="02020603050405020304" pitchFamily="18" charset="0"/>
              </a:rPr>
              <a:t>. Écritures numériques de soi », in </a:t>
            </a:r>
            <a:r>
              <a:rPr lang="fr-FR" sz="2200" i="1" dirty="0">
                <a:ea typeface="Times New Roman" panose="02020603050405020304" pitchFamily="18" charset="0"/>
              </a:rPr>
              <a:t>Poétique</a:t>
            </a:r>
            <a:r>
              <a:rPr lang="fr-FR" sz="2200" dirty="0">
                <a:ea typeface="Times New Roman" panose="02020603050405020304" pitchFamily="18" charset="0"/>
              </a:rPr>
              <a:t>, n° 177, Paris, 2015, pp. 131-143.</a:t>
            </a:r>
          </a:p>
          <a:p>
            <a:pPr indent="180340" algn="just">
              <a:spcAft>
                <a:spcPts val="60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Bureau </a:t>
            </a:r>
            <a:r>
              <a:rPr lang="fr-FR" sz="2200" dirty="0">
                <a:ea typeface="Calibri" panose="020F0502020204030204" pitchFamily="34" charset="0"/>
              </a:rPr>
              <a:t>Bruno, « Méthodologies de construction de corpus », Université Lyon 3,  Cours Humanité Numériques, 2019 </a:t>
            </a:r>
            <a:endParaRPr lang="fr-FR" sz="2200" cap="small" dirty="0">
              <a:ea typeface="Times New Roman" panose="02020603050405020304" pitchFamily="18" charset="0"/>
            </a:endParaRPr>
          </a:p>
          <a:p>
            <a:pPr indent="180340" algn="just">
              <a:spcAft>
                <a:spcPts val="60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Compagnon </a:t>
            </a:r>
            <a:r>
              <a:rPr lang="fr-FR" sz="2200" dirty="0">
                <a:ea typeface="Calibri" panose="020F0502020204030204" pitchFamily="34" charset="0"/>
              </a:rPr>
              <a:t>Antoine, Qu'est-ce qu'un auteur ?, Cours Université de Paris IV-Sorbonne</a:t>
            </a:r>
            <a:endParaRPr lang="fr-FR" sz="2200" cap="small" dirty="0">
              <a:ea typeface="Times New Roman" panose="02020603050405020304" pitchFamily="18" charset="0"/>
            </a:endParaRPr>
          </a:p>
          <a:p>
            <a:pPr indent="180340" algn="just">
              <a:spcAft>
                <a:spcPts val="600"/>
              </a:spcAft>
            </a:pPr>
            <a:r>
              <a:rPr lang="fr-FR" sz="2200" cap="small" dirty="0">
                <a:ea typeface="Times New Roman" panose="02020603050405020304" pitchFamily="18" charset="0"/>
              </a:rPr>
              <a:t>Lejeune</a:t>
            </a:r>
            <a:r>
              <a:rPr lang="fr-FR" sz="2200" dirty="0">
                <a:ea typeface="Times New Roman" panose="02020603050405020304" pitchFamily="18" charset="0"/>
              </a:rPr>
              <a:t> Philippe, </a:t>
            </a:r>
            <a:r>
              <a:rPr lang="fr-FR" sz="2200" i="1" dirty="0">
                <a:ea typeface="Times New Roman" panose="02020603050405020304" pitchFamily="18" charset="0"/>
              </a:rPr>
              <a:t>Signes de vie. Le pacte autobiographique, </a:t>
            </a:r>
            <a:r>
              <a:rPr lang="fr-FR" sz="2200" dirty="0">
                <a:ea typeface="Times New Roman" panose="02020603050405020304" pitchFamily="18" charset="0"/>
              </a:rPr>
              <a:t>2, Paris, 2005.</a:t>
            </a:r>
          </a:p>
          <a:p>
            <a:pPr indent="180340" algn="just">
              <a:spcAft>
                <a:spcPts val="600"/>
              </a:spcAft>
            </a:pPr>
            <a:r>
              <a:rPr lang="fr-FR" sz="2200" cap="small" dirty="0" err="1">
                <a:ea typeface="Times New Roman" panose="02020603050405020304" pitchFamily="18" charset="0"/>
              </a:rPr>
              <a:t>Mercklé</a:t>
            </a:r>
            <a:r>
              <a:rPr lang="fr-FR" sz="2200" cap="small" dirty="0">
                <a:ea typeface="Times New Roman" panose="02020603050405020304" pitchFamily="18" charset="0"/>
              </a:rPr>
              <a:t> P</a:t>
            </a:r>
            <a:r>
              <a:rPr lang="fr-FR" sz="2200" dirty="0">
                <a:ea typeface="Times New Roman" panose="02020603050405020304" pitchFamily="18" charset="0"/>
              </a:rPr>
              <a:t>ierre, </a:t>
            </a:r>
            <a:r>
              <a:rPr lang="fr-FR" sz="2200" i="1" dirty="0">
                <a:ea typeface="Times New Roman" panose="02020603050405020304" pitchFamily="18" charset="0"/>
              </a:rPr>
              <a:t>Sociologie des réseaux sociaux</a:t>
            </a:r>
            <a:r>
              <a:rPr lang="fr-FR" sz="2200" dirty="0">
                <a:ea typeface="Times New Roman" panose="02020603050405020304" pitchFamily="18" charset="0"/>
              </a:rPr>
              <a:t>, Paris : La Découverte, 2004, 2011, 2016.</a:t>
            </a:r>
          </a:p>
          <a:p>
            <a:pPr indent="180340" algn="just">
              <a:spcAft>
                <a:spcPts val="600"/>
              </a:spcAft>
            </a:pPr>
            <a:r>
              <a:rPr lang="fr-FR" sz="2200" cap="small" dirty="0" err="1">
                <a:ea typeface="Times New Roman" panose="02020603050405020304" pitchFamily="18" charset="0"/>
              </a:rPr>
              <a:t>Monat</a:t>
            </a:r>
            <a:r>
              <a:rPr lang="fr-FR" sz="2200" dirty="0">
                <a:ea typeface="Times New Roman" panose="02020603050405020304" pitchFamily="18" charset="0"/>
              </a:rPr>
              <a:t> Jean-Baptiste, </a:t>
            </a:r>
            <a:r>
              <a:rPr lang="fr-FR" sz="2200" i="1" dirty="0">
                <a:ea typeface="Times New Roman" panose="02020603050405020304" pitchFamily="18" charset="0"/>
              </a:rPr>
              <a:t>A la recherche du Web littéraire</a:t>
            </a:r>
            <a:r>
              <a:rPr lang="fr-FR" sz="2200" dirty="0">
                <a:ea typeface="Times New Roman" panose="02020603050405020304" pitchFamily="18" charset="0"/>
              </a:rPr>
              <a:t>, mémoire de master 2 Humanités Numériques soutenu à l’Université Lumière Lyon 2 sous la direction de Jérôme </a:t>
            </a:r>
            <a:r>
              <a:rPr lang="fr-FR" sz="2200" cap="small" dirty="0">
                <a:ea typeface="Times New Roman" panose="02020603050405020304" pitchFamily="18" charset="0"/>
              </a:rPr>
              <a:t>Darmont</a:t>
            </a:r>
            <a:r>
              <a:rPr lang="fr-FR" sz="2200" dirty="0">
                <a:ea typeface="Times New Roman" panose="02020603050405020304" pitchFamily="18" charset="0"/>
              </a:rPr>
              <a:t> et de Gilles </a:t>
            </a:r>
            <a:r>
              <a:rPr lang="fr-FR" sz="2200" cap="small" dirty="0">
                <a:ea typeface="Times New Roman" panose="02020603050405020304" pitchFamily="18" charset="0"/>
              </a:rPr>
              <a:t>Bonnet</a:t>
            </a:r>
            <a:r>
              <a:rPr lang="fr-FR" sz="2200" dirty="0">
                <a:ea typeface="Times New Roman" panose="02020603050405020304" pitchFamily="18" charset="0"/>
              </a:rPr>
              <a:t>, 2019, 93 p.</a:t>
            </a:r>
          </a:p>
          <a:p>
            <a:pPr indent="180340" algn="just">
              <a:lnSpc>
                <a:spcPct val="107000"/>
              </a:lnSpc>
              <a:spcAft>
                <a:spcPts val="600"/>
              </a:spcAft>
            </a:pPr>
            <a:r>
              <a:rPr lang="fr-FR" sz="2200" cap="small" dirty="0" err="1">
                <a:ea typeface="Calibri" panose="020F0502020204030204" pitchFamily="34" charset="0"/>
              </a:rPr>
              <a:t>Rastier</a:t>
            </a:r>
            <a:r>
              <a:rPr lang="fr-FR" sz="2200" cap="small" dirty="0">
                <a:ea typeface="Calibri" panose="020F0502020204030204" pitchFamily="34" charset="0"/>
              </a:rPr>
              <a:t> F</a:t>
            </a:r>
            <a:r>
              <a:rPr lang="fr-FR" sz="2200" dirty="0">
                <a:ea typeface="Calibri" panose="020F0502020204030204" pitchFamily="34" charset="0"/>
              </a:rPr>
              <a:t>rançois, « Sémantique du Web vs. </a:t>
            </a:r>
            <a:r>
              <a:rPr lang="fr-FR" sz="2200" i="1" dirty="0" err="1">
                <a:ea typeface="Calibri" panose="020F0502020204030204" pitchFamily="34" charset="0"/>
              </a:rPr>
              <a:t>Semantic</a:t>
            </a:r>
            <a:r>
              <a:rPr lang="fr-FR" sz="2200" i="1" dirty="0">
                <a:ea typeface="Calibri" panose="020F0502020204030204" pitchFamily="34" charset="0"/>
              </a:rPr>
              <a:t> Web</a:t>
            </a:r>
            <a:r>
              <a:rPr lang="fr-FR" sz="2200" dirty="0">
                <a:ea typeface="Calibri" panose="020F0502020204030204" pitchFamily="34" charset="0"/>
              </a:rPr>
              <a:t>. Le problème de la pertinence », in </a:t>
            </a:r>
            <a:r>
              <a:rPr lang="fr-FR" sz="2200" i="1" dirty="0">
                <a:ea typeface="Calibri" panose="020F0502020204030204" pitchFamily="34" charset="0"/>
              </a:rPr>
              <a:t>Syntaxe et sémantique</a:t>
            </a:r>
            <a:r>
              <a:rPr lang="fr-FR" sz="2200" dirty="0">
                <a:ea typeface="Calibri" panose="020F0502020204030204" pitchFamily="34" charset="0"/>
              </a:rPr>
              <a:t>, n° 9, Caen, 2008, pp. 15-36. </a:t>
            </a:r>
          </a:p>
          <a:p>
            <a:pPr indent="180340" algn="just">
              <a:spcAft>
                <a:spcPts val="0"/>
              </a:spcAft>
            </a:pPr>
            <a:r>
              <a:rPr lang="fr-FR" sz="2200" cap="small" dirty="0">
                <a:ea typeface="Calibri" panose="020F0502020204030204" pitchFamily="34" charset="0"/>
              </a:rPr>
              <a:t>Thomas</a:t>
            </a:r>
            <a:r>
              <a:rPr lang="fr-FR" sz="2200" dirty="0">
                <a:ea typeface="Calibri" panose="020F0502020204030204" pitchFamily="34" charset="0"/>
              </a:rPr>
              <a:t> Sue </a:t>
            </a:r>
            <a:r>
              <a:rPr lang="fr-FR" sz="2200" i="1" dirty="0">
                <a:ea typeface="Calibri" panose="020F0502020204030204" pitchFamily="34" charset="0"/>
              </a:rPr>
              <a:t>et al</a:t>
            </a:r>
            <a:r>
              <a:rPr lang="fr-FR" sz="2200" dirty="0">
                <a:ea typeface="Calibri" panose="020F0502020204030204" pitchFamily="34" charset="0"/>
              </a:rPr>
              <a:t>., « </a:t>
            </a:r>
            <a:r>
              <a:rPr lang="fr-FR" sz="2200" dirty="0" err="1">
                <a:ea typeface="Calibri" panose="020F0502020204030204" pitchFamily="34" charset="0"/>
              </a:rPr>
              <a:t>Transliteracy</a:t>
            </a:r>
            <a:r>
              <a:rPr lang="fr-FR" sz="2200" dirty="0">
                <a:ea typeface="Calibri" panose="020F0502020204030204" pitchFamily="34" charset="0"/>
              </a:rPr>
              <a:t> : </a:t>
            </a:r>
            <a:r>
              <a:rPr lang="fr-FR" sz="2200" dirty="0" err="1">
                <a:ea typeface="Calibri" panose="020F0502020204030204" pitchFamily="34" charset="0"/>
              </a:rPr>
              <a:t>Crossing</a:t>
            </a:r>
            <a:r>
              <a:rPr lang="fr-FR" sz="2200" dirty="0">
                <a:ea typeface="Calibri" panose="020F0502020204030204" pitchFamily="34" charset="0"/>
              </a:rPr>
              <a:t> </a:t>
            </a:r>
            <a:r>
              <a:rPr lang="fr-FR" sz="2200" dirty="0" err="1">
                <a:ea typeface="Calibri" panose="020F0502020204030204" pitchFamily="34" charset="0"/>
              </a:rPr>
              <a:t>Divides</a:t>
            </a:r>
            <a:r>
              <a:rPr lang="fr-FR" sz="2200" dirty="0">
                <a:ea typeface="Calibri" panose="020F0502020204030204" pitchFamily="34" charset="0"/>
              </a:rPr>
              <a:t> », </a:t>
            </a:r>
            <a:r>
              <a:rPr lang="fr-FR" sz="2200" i="1" dirty="0">
                <a:ea typeface="Calibri" panose="020F0502020204030204" pitchFamily="34" charset="0"/>
              </a:rPr>
              <a:t>First </a:t>
            </a:r>
            <a:r>
              <a:rPr lang="fr-FR" sz="2200" i="1" dirty="0" err="1">
                <a:ea typeface="Calibri" panose="020F0502020204030204" pitchFamily="34" charset="0"/>
              </a:rPr>
              <a:t>Monday</a:t>
            </a:r>
            <a:r>
              <a:rPr lang="fr-FR" sz="2200" dirty="0">
                <a:ea typeface="Calibri" panose="020F0502020204030204" pitchFamily="34" charset="0"/>
              </a:rPr>
              <a:t>, vol. 12, n° 12, décembre 2007, traduction de </a:t>
            </a:r>
            <a:r>
              <a:rPr lang="fr-FR" sz="2200" cap="small" dirty="0">
                <a:ea typeface="Calibri" panose="020F0502020204030204" pitchFamily="34" charset="0"/>
              </a:rPr>
              <a:t>Guité</a:t>
            </a:r>
            <a:r>
              <a:rPr lang="fr-FR" sz="2200" dirty="0">
                <a:ea typeface="Calibri" panose="020F0502020204030204" pitchFamily="34" charset="0"/>
              </a:rPr>
              <a:t> François (</a:t>
            </a:r>
            <a:r>
              <a:rPr lang="fr-FR" sz="2200" u="sng" dirty="0">
                <a:solidFill>
                  <a:srgbClr val="0563C1"/>
                </a:solidFill>
                <a:ea typeface="Calibri" panose="020F0502020204030204" pitchFamily="34" charset="0"/>
                <a:hlinkClick r:id="rId2"/>
              </a:rPr>
              <a:t>http://www.francoisguite.com/2007/12/la-translitteratie/</a:t>
            </a:r>
            <a:r>
              <a:rPr lang="fr-FR" sz="2200" dirty="0">
                <a:ea typeface="Calibri" panose="020F0502020204030204" pitchFamily="34" charset="0"/>
              </a:rPr>
              <a:t>).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319D0-EBA4-41A6-95D0-6699F35C2793}"/>
              </a:ext>
            </a:extLst>
          </p:cNvPr>
          <p:cNvSpPr/>
          <p:nvPr/>
        </p:nvSpPr>
        <p:spPr>
          <a:xfrm>
            <a:off x="287972" y="641069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u="sng" dirty="0"/>
              <a:t>Crédit image</a:t>
            </a:r>
            <a:r>
              <a:rPr lang="fr-FR" sz="1100" dirty="0"/>
              <a:t> : </a:t>
            </a:r>
            <a:r>
              <a:rPr lang="en-US" sz="1100" dirty="0"/>
              <a:t>« </a:t>
            </a:r>
            <a:r>
              <a:rPr lang="en-US" sz="1100" dirty="0" err="1"/>
              <a:t>Méandres</a:t>
            </a:r>
            <a:r>
              <a:rPr lang="en-US" sz="1100" dirty="0"/>
              <a:t> » Fabrice </a:t>
            </a:r>
            <a:r>
              <a:rPr lang="en-US" sz="1100" dirty="0" err="1"/>
              <a:t>Clapiès</a:t>
            </a:r>
            <a:r>
              <a:rPr lang="en-US" sz="1100" dirty="0"/>
              <a:t> 1997 </a:t>
            </a:r>
            <a:r>
              <a:rPr lang="fr-FR" sz="1100" u="sng" dirty="0"/>
              <a:t>https://geo-graphique.tumblr.com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BCB3A67-8025-4C0B-AC14-6752147E2B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FB68DB-C601-4522-A6C5-0E7D9F58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5608" y="1448057"/>
            <a:ext cx="5681542" cy="3194281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Merci de votre attention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43A197-B33D-4BDA-B4DA-AD1B8C5E5B06}"/>
              </a:ext>
            </a:extLst>
          </p:cNvPr>
          <p:cNvSpPr/>
          <p:nvPr/>
        </p:nvSpPr>
        <p:spPr>
          <a:xfrm>
            <a:off x="4838666" y="5037679"/>
            <a:ext cx="4500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ana.chambat@gmail.com</a:t>
            </a:r>
            <a:r>
              <a:rPr lang="fr-FR" dirty="0"/>
              <a:t> </a:t>
            </a:r>
          </a:p>
          <a:p>
            <a:r>
              <a:rPr lang="fr-FR" dirty="0">
                <a:hlinkClick r:id="rId4"/>
              </a:rPr>
              <a:t>celian.ringwald1@univ-lyon2.fr</a:t>
            </a:r>
            <a:r>
              <a:rPr lang="fr-FR" dirty="0"/>
              <a:t>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F7D719F-A008-4CB5-BF2A-6D3917E1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que">
            <a:extLst>
              <a:ext uri="{FF2B5EF4-FFF2-40B4-BE49-F238E27FC236}">
                <a16:creationId xmlns:a16="http://schemas.microsoft.com/office/drawing/2014/main" id="{F8532166-A09B-44BA-BEFB-44BC1A73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1947" y="1243368"/>
            <a:ext cx="7990933" cy="47968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2B7B321-FEA0-44E9-AA56-805C8FADB9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94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Qu’est-ce que le Web littéraire ?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ED62D4-DBE3-48B4-972A-3117AC09971F}"/>
              </a:ext>
            </a:extLst>
          </p:cNvPr>
          <p:cNvSpPr txBox="1"/>
          <p:nvPr/>
        </p:nvSpPr>
        <p:spPr>
          <a:xfrm>
            <a:off x="357285" y="6123543"/>
            <a:ext cx="1147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élaboré par l’équipe MARGE (Université Jean Moulin, Lyon 3) dans le cadre de l’IDEX CartoWeb.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7DADFA-1C30-46F9-B333-ABE2947D6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CA277C-FC71-4081-86CB-3005B80F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7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4D3DA09-C8C6-4372-A065-F7F8667C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8" y="2507671"/>
            <a:ext cx="5636225" cy="2798620"/>
          </a:xfrm>
        </p:spPr>
        <p:txBody>
          <a:bodyPr anchor="b">
            <a:normAutofit/>
          </a:bodyPr>
          <a:lstStyle/>
          <a:p>
            <a:pPr algn="l"/>
            <a:r>
              <a:rPr lang="fr-FR" sz="4400" dirty="0"/>
              <a:t>II. Croiser Web sémantique et contenus participatifs</a:t>
            </a:r>
            <a:br>
              <a:rPr lang="fr-FR" dirty="0"/>
            </a:br>
            <a:endParaRPr lang="fr-F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23BC0-9772-48AE-82C6-C75EACADE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207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83A99B4-2AC8-4262-8F54-B1737517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fr-FR" dirty="0"/>
              <a:t>Point de départ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3DAD4F-B2FC-401B-AE5B-9E59263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65" y="1558719"/>
            <a:ext cx="4866968" cy="111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C5C0FF-8CAD-4A98-9D24-8FE694074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47" y="1584730"/>
            <a:ext cx="914400" cy="914400"/>
          </a:xfrm>
          <a:prstGeom prst="rect">
            <a:avLst/>
          </a:prstGeom>
        </p:spPr>
      </p:pic>
      <p:pic>
        <p:nvPicPr>
          <p:cNvPr id="1026" name="Picture 2" descr="Résultat de recherche d'images pour &quot;rdf logo&quot;">
            <a:extLst>
              <a:ext uri="{FF2B5EF4-FFF2-40B4-BE49-F238E27FC236}">
                <a16:creationId xmlns:a16="http://schemas.microsoft.com/office/drawing/2014/main" id="{28B60464-3171-4E20-B020-270FDF46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64" y="3290864"/>
            <a:ext cx="765965" cy="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70B4C4-3880-4C16-96BE-728B11E98D07}"/>
              </a:ext>
            </a:extLst>
          </p:cNvPr>
          <p:cNvSpPr txBox="1"/>
          <p:nvPr/>
        </p:nvSpPr>
        <p:spPr>
          <a:xfrm>
            <a:off x="1701010" y="3137665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Extrait RDF des ressources :</a:t>
            </a:r>
          </a:p>
          <a:p>
            <a:pPr algn="r"/>
            <a:r>
              <a:rPr lang="fr-FR" sz="1200" dirty="0"/>
              <a:t>Titre site web, type, date, </a:t>
            </a:r>
            <a:r>
              <a:rPr lang="fr-FR" sz="1200" dirty="0" err="1"/>
              <a:t>creator</a:t>
            </a:r>
            <a:r>
              <a:rPr lang="fr-FR" sz="1200" dirty="0"/>
              <a:t>,</a:t>
            </a:r>
          </a:p>
          <a:p>
            <a:pPr algn="r"/>
            <a:r>
              <a:rPr lang="fr-FR" sz="1200" dirty="0"/>
              <a:t> droits, identifier, publications,</a:t>
            </a:r>
          </a:p>
          <a:p>
            <a:pPr algn="r"/>
            <a:r>
              <a:rPr lang="fr-FR" sz="1200" dirty="0"/>
              <a:t> contributeur, couverture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DD4C98-BE93-458B-BEE9-78C01921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13" y="2958285"/>
            <a:ext cx="4866968" cy="15590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9CDCD8-BFE2-4293-BF88-DD810EBD9D08}"/>
              </a:ext>
            </a:extLst>
          </p:cNvPr>
          <p:cNvSpPr txBox="1"/>
          <p:nvPr/>
        </p:nvSpPr>
        <p:spPr>
          <a:xfrm>
            <a:off x="1876847" y="1755061"/>
            <a:ext cx="213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Bibliothèque </a:t>
            </a:r>
            <a:r>
              <a:rPr lang="fr-FR" sz="1200" dirty="0" err="1"/>
              <a:t>Zotéro</a:t>
            </a:r>
            <a:endParaRPr lang="fr-FR" sz="1200" dirty="0"/>
          </a:p>
          <a:p>
            <a:pPr algn="r"/>
            <a:r>
              <a:rPr lang="fr-FR" sz="1200" dirty="0"/>
              <a:t>Organisée géographiquement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09FB4-AD0F-494E-A10A-58D0186BE0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03" y="5074575"/>
            <a:ext cx="942975" cy="9429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9DD66C-1FA9-4729-97CB-AEC8B259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2353" y="4699358"/>
            <a:ext cx="4866968" cy="1520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8926F2-4E40-479C-8DF5-91BD1E917667}"/>
              </a:ext>
            </a:extLst>
          </p:cNvPr>
          <p:cNvSpPr txBox="1"/>
          <p:nvPr/>
        </p:nvSpPr>
        <p:spPr>
          <a:xfrm>
            <a:off x="2473093" y="5361396"/>
            <a:ext cx="15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200" dirty="0"/>
              <a:t>Corpus limité à Haïti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0C2CCE7-FF9A-42EC-846C-16488EF6AEBF}"/>
              </a:ext>
            </a:extLst>
          </p:cNvPr>
          <p:cNvSpPr/>
          <p:nvPr/>
        </p:nvSpPr>
        <p:spPr>
          <a:xfrm>
            <a:off x="4409371" y="2675111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000FE7F-1D0C-40DD-835F-730E422419AB}"/>
              </a:ext>
            </a:extLst>
          </p:cNvPr>
          <p:cNvSpPr/>
          <p:nvPr/>
        </p:nvSpPr>
        <p:spPr>
          <a:xfrm>
            <a:off x="4506887" y="4399845"/>
            <a:ext cx="432619" cy="462554"/>
          </a:xfrm>
          <a:prstGeom prst="downArrow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8D4869-FAB0-47BE-92FD-89707004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3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432" y="509661"/>
            <a:ext cx="10515600" cy="794935"/>
          </a:xfrm>
        </p:spPr>
        <p:txBody>
          <a:bodyPr>
            <a:normAutofit fontScale="90000"/>
          </a:bodyPr>
          <a:lstStyle/>
          <a:p>
            <a:br>
              <a:rPr lang="fr-FR" dirty="0"/>
            </a:br>
            <a:r>
              <a:rPr lang="fr-FR" dirty="0"/>
              <a:t>Mais pour visualiser…</a:t>
            </a:r>
            <a:br>
              <a:rPr lang="fr-FR" dirty="0"/>
            </a:br>
            <a:r>
              <a:rPr lang="fr-FR" dirty="0"/>
              <a:t>il faut des données </a:t>
            </a:r>
            <a:br>
              <a:rPr lang="fr-FR" dirty="0"/>
            </a:br>
            <a:r>
              <a:rPr lang="fr-FR" dirty="0"/>
              <a:t>un minimum normalisées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EEC9E-E15E-4E62-AD8C-C3BC0A29F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78" t="16639" r="-2" b="27532"/>
          <a:stretch/>
        </p:blipFill>
        <p:spPr>
          <a:xfrm>
            <a:off x="10982131" y="-9"/>
            <a:ext cx="1209868" cy="6858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C0BD98A-D71F-485A-B182-C24229FB0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2504772"/>
            <a:ext cx="5534025" cy="27717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D0F335-65F9-422D-9FD4-EA30E9208138}"/>
              </a:ext>
            </a:extLst>
          </p:cNvPr>
          <p:cNvSpPr txBox="1"/>
          <p:nvPr/>
        </p:nvSpPr>
        <p:spPr>
          <a:xfrm>
            <a:off x="6912318" y="296733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Visualiser pour enrichir ? </a:t>
            </a:r>
            <a:br>
              <a:rPr lang="fr-FR" dirty="0"/>
            </a:br>
            <a:r>
              <a:rPr lang="fr-FR" dirty="0"/>
              <a:t>Mais très peu d’informations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A949E8-BD70-4EFE-A4A3-BE337878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8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1">
      <a:majorFont>
        <a:latin typeface="Calisto MT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2332</Words>
  <Application>Microsoft Office PowerPoint</Application>
  <PresentationFormat>Grand écran</PresentationFormat>
  <Paragraphs>383</Paragraphs>
  <Slides>59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6" baseType="lpstr">
      <vt:lpstr>Abadi</vt:lpstr>
      <vt:lpstr>Arial</vt:lpstr>
      <vt:lpstr>Calibri</vt:lpstr>
      <vt:lpstr>Calisto MT</vt:lpstr>
      <vt:lpstr>Corbel</vt:lpstr>
      <vt:lpstr>Wingdings</vt:lpstr>
      <vt:lpstr>1_Thème Office</vt:lpstr>
      <vt:lpstr>Faire émerger le réseau littéraire francophone haïtien à l’ère du numérique</vt:lpstr>
      <vt:lpstr>Faire émerger le réseau littéraire francophone haïtien à l’ère du numérique</vt:lpstr>
      <vt:lpstr>I. Introduction</vt:lpstr>
      <vt:lpstr>Présentation PowerPoint</vt:lpstr>
      <vt:lpstr>Cartographier le Web et le visualiser…</vt:lpstr>
      <vt:lpstr>Présentation PowerPoint</vt:lpstr>
      <vt:lpstr>II. Croiser Web sémantique et contenus participatifs </vt:lpstr>
      <vt:lpstr>Point de départ </vt:lpstr>
      <vt:lpstr> Mais pour visualiser… il faut des données  un minimum normalisées</vt:lpstr>
      <vt:lpstr>Sources d’enrichissement « auteurs »</vt:lpstr>
      <vt:lpstr>Sources potentielles d’enrichissement « auteurs »</vt:lpstr>
      <vt:lpstr>Informations obtenues via les sites de « référence »  </vt:lpstr>
      <vt:lpstr>Test Wikidata - SPARQL</vt:lpstr>
      <vt:lpstr>Consolidation des données</vt:lpstr>
      <vt:lpstr>Insertion de la liste d’auteurs haïtiens</vt:lpstr>
      <vt:lpstr>Regroupements d’informations via Wikidata</vt:lpstr>
      <vt:lpstr>Regroupements d’informations via le VIAF</vt:lpstr>
      <vt:lpstr>Récupération d’informations clefs</vt:lpstr>
      <vt:lpstr>Présentation PowerPoint</vt:lpstr>
      <vt:lpstr>Cependant…</vt:lpstr>
      <vt:lpstr>Noms de lieux, noms de personnes…</vt:lpstr>
      <vt:lpstr>Une mise en co-texte…  Exploration contextuelle</vt:lpstr>
      <vt:lpstr>Agréger et normaliser le tout ?</vt:lpstr>
      <vt:lpstr> III. Normalisation du corpus et structuration en XML-TEI </vt:lpstr>
      <vt:lpstr>Présentation PowerPoint</vt:lpstr>
      <vt:lpstr>Présentation PowerPoint</vt:lpstr>
      <vt:lpstr>Structure du fichier XML-TEI</vt:lpstr>
      <vt:lpstr>Le &lt;teiHeader&gt;</vt:lpstr>
      <vt:lpstr>Des &lt;div&gt;</vt:lpstr>
      <vt:lpstr>Dans les &lt;div&gt;</vt:lpstr>
      <vt:lpstr>Présentation PowerPoint</vt:lpstr>
      <vt:lpstr>Présentation PowerPoint</vt:lpstr>
      <vt:lpstr>Partie 1 </vt:lpstr>
      <vt:lpstr>&lt;div&gt; bio</vt:lpstr>
      <vt:lpstr>&lt;div&gt; biblio</vt:lpstr>
      <vt:lpstr>&lt;div&gt; adresses web </vt:lpstr>
      <vt:lpstr>Fiche d’ Anderson  Dovilas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feuilles de transformations XSL</vt:lpstr>
      <vt:lpstr>Les feuilles de transformations XSL</vt:lpstr>
      <vt:lpstr>Pour obtenir :</vt:lpstr>
      <vt:lpstr>IV. Exploitation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auteurs sur le Web </vt:lpstr>
      <vt:lpstr>Présentation PowerPoint</vt:lpstr>
      <vt:lpstr>Présentation PowerPoint</vt:lpstr>
      <vt:lpstr>Présentation PowerPoint</vt:lpstr>
      <vt:lpstr>V. Retour d’expérience</vt:lpstr>
      <vt:lpstr>Conclusions </vt:lpstr>
      <vt:lpstr>Bibliographie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CartoWeb</dc:title>
  <dc:creator>Celian; Anaïs CHAMBAT</dc:creator>
  <cp:lastModifiedBy>Anaïs CHAMBAT</cp:lastModifiedBy>
  <cp:revision>106</cp:revision>
  <dcterms:created xsi:type="dcterms:W3CDTF">2020-01-21T15:26:20Z</dcterms:created>
  <dcterms:modified xsi:type="dcterms:W3CDTF">2021-01-27T17:31:07Z</dcterms:modified>
</cp:coreProperties>
</file>